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44"/>
  </p:notesMasterIdLst>
  <p:handoutMasterIdLst>
    <p:handoutMasterId r:id="rId45"/>
  </p:handoutMasterIdLst>
  <p:sldIdLst>
    <p:sldId id="1091" r:id="rId2"/>
    <p:sldId id="1092" r:id="rId3"/>
    <p:sldId id="1093" r:id="rId4"/>
    <p:sldId id="1094" r:id="rId5"/>
    <p:sldId id="1095" r:id="rId6"/>
    <p:sldId id="1096" r:id="rId7"/>
    <p:sldId id="1097" r:id="rId8"/>
    <p:sldId id="1098" r:id="rId9"/>
    <p:sldId id="1099" r:id="rId10"/>
    <p:sldId id="1100" r:id="rId11"/>
    <p:sldId id="1101" r:id="rId12"/>
    <p:sldId id="1102" r:id="rId13"/>
    <p:sldId id="1103" r:id="rId14"/>
    <p:sldId id="1104" r:id="rId15"/>
    <p:sldId id="1105" r:id="rId16"/>
    <p:sldId id="1106" r:id="rId17"/>
    <p:sldId id="1107" r:id="rId18"/>
    <p:sldId id="1108" r:id="rId19"/>
    <p:sldId id="1109" r:id="rId20"/>
    <p:sldId id="1111" r:id="rId21"/>
    <p:sldId id="1110" r:id="rId22"/>
    <p:sldId id="1112" r:id="rId23"/>
    <p:sldId id="1113" r:id="rId24"/>
    <p:sldId id="1133" r:id="rId25"/>
    <p:sldId id="1115" r:id="rId26"/>
    <p:sldId id="1116" r:id="rId27"/>
    <p:sldId id="1117" r:id="rId28"/>
    <p:sldId id="1118" r:id="rId29"/>
    <p:sldId id="1119" r:id="rId30"/>
    <p:sldId id="1120" r:id="rId31"/>
    <p:sldId id="1121" r:id="rId32"/>
    <p:sldId id="1122" r:id="rId33"/>
    <p:sldId id="1123" r:id="rId34"/>
    <p:sldId id="1124" r:id="rId35"/>
    <p:sldId id="1125" r:id="rId36"/>
    <p:sldId id="1126" r:id="rId37"/>
    <p:sldId id="1127" r:id="rId38"/>
    <p:sldId id="1128" r:id="rId39"/>
    <p:sldId id="1129" r:id="rId40"/>
    <p:sldId id="1130" r:id="rId41"/>
    <p:sldId id="1131" r:id="rId42"/>
    <p:sldId id="1132" r:id="rId43"/>
  </p:sldIdLst>
  <p:sldSz cx="9144000" cy="6858000" type="screen4x3"/>
  <p:notesSz cx="6797675" cy="9872663"/>
  <p:defaultTextStyle>
    <a:defPPr>
      <a:defRPr lang="it-IT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2">
          <p15:clr>
            <a:srgbClr val="A4A3A4"/>
          </p15:clr>
        </p15:guide>
        <p15:guide id="2" pos="2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3399"/>
    <a:srgbClr val="FFFFFF"/>
    <a:srgbClr val="000000"/>
    <a:srgbClr val="9ABEC1"/>
    <a:srgbClr val="0066CC"/>
    <a:srgbClr val="99CCFF"/>
    <a:srgbClr val="EAEAEA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83" autoAdjust="0"/>
    <p:restoredTop sz="96631" autoAdjust="0"/>
  </p:normalViewPr>
  <p:slideViewPr>
    <p:cSldViewPr>
      <p:cViewPr varScale="1">
        <p:scale>
          <a:sx n="74" d="100"/>
          <a:sy n="74" d="100"/>
        </p:scale>
        <p:origin x="1248" y="54"/>
      </p:cViewPr>
      <p:guideLst>
        <p:guide orient="horz" pos="482"/>
        <p:guide pos="2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930" y="-90"/>
      </p:cViewPr>
      <p:guideLst>
        <p:guide orient="horz" pos="3109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042" tIns="44021" rIns="88042" bIns="44021" numCol="1" anchor="t" anchorCtr="0" compatLnSpc="1">
            <a:prstTxWarp prst="textNoShape">
              <a:avLst/>
            </a:prstTxWarp>
          </a:bodyPr>
          <a:lstStyle>
            <a:lvl1pPr algn="l" defTabSz="881063" eaLnBrk="0" hangingPunct="0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042" tIns="44021" rIns="88042" bIns="44021" numCol="1" anchor="t" anchorCtr="0" compatLnSpc="1">
            <a:prstTxWarp prst="textNoShape">
              <a:avLst/>
            </a:prstTxWarp>
          </a:bodyPr>
          <a:lstStyle>
            <a:lvl1pPr algn="r" defTabSz="881063" eaLnBrk="0" hangingPunct="0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0B6FB832-1F1F-4D57-AF1D-49BC183DB6D1}" type="datetimeFigureOut">
              <a:rPr lang="it-IT"/>
              <a:pPr>
                <a:defRPr/>
              </a:pPr>
              <a:t>05/12/2014</a:t>
            </a:fld>
            <a:endParaRPr lang="it-IT"/>
          </a:p>
        </p:txBody>
      </p:sp>
      <p:sp>
        <p:nvSpPr>
          <p:cNvPr id="183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5775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042" tIns="44021" rIns="88042" bIns="44021" numCol="1" anchor="b" anchorCtr="0" compatLnSpc="1">
            <a:prstTxWarp prst="textNoShape">
              <a:avLst/>
            </a:prstTxWarp>
          </a:bodyPr>
          <a:lstStyle>
            <a:lvl1pPr algn="l" defTabSz="881063" eaLnBrk="0" hangingPunct="0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3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375775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042" tIns="44021" rIns="88042" bIns="44021" numCol="1" anchor="b" anchorCtr="0" compatLnSpc="1">
            <a:prstTxWarp prst="textNoShape">
              <a:avLst/>
            </a:prstTxWarp>
          </a:bodyPr>
          <a:lstStyle>
            <a:lvl1pPr algn="r" defTabSz="881063" eaLnBrk="0" hangingPunct="0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7DEFA03F-7022-4C43-A74E-A835EE5519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4836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27" tIns="45914" rIns="91827" bIns="45914" numCol="1" anchor="t" anchorCtr="0" compatLnSpc="1">
            <a:prstTxWarp prst="textNoShape">
              <a:avLst/>
            </a:prstTxWarp>
          </a:bodyPr>
          <a:lstStyle>
            <a:lvl1pPr algn="l" defTabSz="919163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27" tIns="45914" rIns="91827" bIns="45914" numCol="1" anchor="t" anchorCtr="0" compatLnSpc="1">
            <a:prstTxWarp prst="textNoShape">
              <a:avLst/>
            </a:prstTxWarp>
          </a:bodyPr>
          <a:lstStyle>
            <a:lvl1pPr algn="r" defTabSz="919163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3450" y="741363"/>
            <a:ext cx="4933950" cy="3700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89475"/>
            <a:ext cx="5438775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27" tIns="45914" rIns="91827" bIns="459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58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5775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27" tIns="45914" rIns="91827" bIns="45914" numCol="1" anchor="b" anchorCtr="0" compatLnSpc="1">
            <a:prstTxWarp prst="textNoShape">
              <a:avLst/>
            </a:prstTxWarp>
          </a:bodyPr>
          <a:lstStyle>
            <a:lvl1pPr algn="l" defTabSz="919163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8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375775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27" tIns="45914" rIns="91827" bIns="45914" numCol="1" anchor="b" anchorCtr="0" compatLnSpc="1">
            <a:prstTxWarp prst="textNoShape">
              <a:avLst/>
            </a:prstTxWarp>
          </a:bodyPr>
          <a:lstStyle>
            <a:lvl1pPr algn="r" defTabSz="919163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42A74E79-F5D1-4A8E-A73A-88B6763734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99293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593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9659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1229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0221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3412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6902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5672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6869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56793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4421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2141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05860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31754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59920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97312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55311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86024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7571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46012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50651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38674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686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24406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48682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80267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34539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8330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00407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87293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19823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48718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61506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7812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51708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7354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76535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2949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7361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7564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1417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661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74E79-F5D1-4A8E-A73A-88B6763734AF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9019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91313" y="188913"/>
            <a:ext cx="2057400" cy="5545137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19113" y="188913"/>
            <a:ext cx="6019800" cy="554513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19113" y="1673225"/>
            <a:ext cx="4038600" cy="4060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710113" y="1673225"/>
            <a:ext cx="4038600" cy="4060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CIELO HOME PAGE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9113" y="332929"/>
            <a:ext cx="8229600" cy="791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 smtClean="0"/>
              <a:t>Fare clic per modificare lo stile del titolo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9113" y="1196751"/>
            <a:ext cx="8229600" cy="4537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 smtClean="0"/>
              <a:t>Fare clic per modificare lo stile del titolo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7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it-IT" sz="3200" b="1" kern="1200" dirty="0" smtClean="0">
          <a:solidFill>
            <a:srgbClr val="004376"/>
          </a:solidFill>
          <a:latin typeface="Calibri" pitchFamily="34" charset="0"/>
          <a:ea typeface="+mn-ea"/>
          <a:cs typeface="+mn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FS Albert" pitchFamily="50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FS Albert" pitchFamily="50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FS Albert" pitchFamily="50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FS Albert" pitchFamily="50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FS Albert" pitchFamily="5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FS Albert" pitchFamily="5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FS Albert" pitchFamily="5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FS Albert" pitchFamily="5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lang="it-IT" sz="1600" b="1" kern="1200" dirty="0" smtClean="0">
          <a:solidFill>
            <a:srgbClr val="004376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2.xml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jmnanddy.com/cosa.aspx" TargetMode="External"/><Relationship Id="rId5" Type="http://schemas.openxmlformats.org/officeDocument/2006/relationships/hyperlink" Target="mailto:sally.p@jmnanddy.com?subject=Information%20about%20new%20projects" TargetMode="External"/><Relationship Id="rId10" Type="http://schemas.openxmlformats.org/officeDocument/2006/relationships/hyperlink" Target="mailto:sally.p@jmnanddy.com?subject=Informazioni%20sul%20product%20placement" TargetMode="External"/><Relationship Id="rId4" Type="http://schemas.openxmlformats.org/officeDocument/2006/relationships/slide" Target="slide8.xml"/><Relationship Id="rId9" Type="http://schemas.openxmlformats.org/officeDocument/2006/relationships/hyperlink" Target="http://www.dyspro.com/notelegali.aspx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slide" Target="slide8.xml"/><Relationship Id="rId10" Type="http://schemas.openxmlformats.org/officeDocument/2006/relationships/image" Target="../media/image18.jpeg"/><Relationship Id="rId4" Type="http://schemas.openxmlformats.org/officeDocument/2006/relationships/image" Target="../media/image2.jpe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0.jpeg"/><Relationship Id="rId7" Type="http://schemas.openxmlformats.org/officeDocument/2006/relationships/slide" Target="slide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2.xml"/><Relationship Id="rId5" Type="http://schemas.openxmlformats.org/officeDocument/2006/relationships/slide" Target="slide8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dyspro.com/jmn" TargetMode="External"/><Relationship Id="rId5" Type="http://schemas.openxmlformats.org/officeDocument/2006/relationships/slide" Target="slide11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slide" Target="slide11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yspro.com/video.aspx?idvideo=21979" TargetMode="External"/><Relationship Id="rId13" Type="http://schemas.openxmlformats.org/officeDocument/2006/relationships/hyperlink" Target="http://www.dyspro.com/video.aspx?idvideo=21987" TargetMode="External"/><Relationship Id="rId18" Type="http://schemas.openxmlformats.org/officeDocument/2006/relationships/hyperlink" Target="http://www.dyspro.com/video.aspx?idvideo=21991" TargetMode="External"/><Relationship Id="rId26" Type="http://schemas.openxmlformats.org/officeDocument/2006/relationships/hyperlink" Target="http://www.dyspro.com/video.aspx?idvideo=21995" TargetMode="External"/><Relationship Id="rId3" Type="http://schemas.openxmlformats.org/officeDocument/2006/relationships/image" Target="../media/image2.jpeg"/><Relationship Id="rId21" Type="http://schemas.openxmlformats.org/officeDocument/2006/relationships/hyperlink" Target="http://www.dyspro.com/video.aspx?idvideo=21994" TargetMode="External"/><Relationship Id="rId34" Type="http://schemas.openxmlformats.org/officeDocument/2006/relationships/hyperlink" Target="http://www.dyspro.com/video.aspx?idvideo=21976" TargetMode="External"/><Relationship Id="rId7" Type="http://schemas.openxmlformats.org/officeDocument/2006/relationships/hyperlink" Target="http://www.dyspro.com/video.aspx?idvideo=21978" TargetMode="External"/><Relationship Id="rId12" Type="http://schemas.openxmlformats.org/officeDocument/2006/relationships/hyperlink" Target="http://www.dyspro.com/video.aspx?idvideo=21985" TargetMode="External"/><Relationship Id="rId17" Type="http://schemas.openxmlformats.org/officeDocument/2006/relationships/hyperlink" Target="http://www.dyspro.com/video.aspx?idvideo=21988" TargetMode="External"/><Relationship Id="rId25" Type="http://schemas.openxmlformats.org/officeDocument/2006/relationships/hyperlink" Target="http://www.dyspro.com/video.aspx?idvideo=22012" TargetMode="External"/><Relationship Id="rId33" Type="http://schemas.openxmlformats.org/officeDocument/2006/relationships/hyperlink" Target="http://www.dyspro.com/video.aspx?idvideo=22068" TargetMode="External"/><Relationship Id="rId2" Type="http://schemas.openxmlformats.org/officeDocument/2006/relationships/notesSlide" Target="../notesSlides/notesSlide14.xml"/><Relationship Id="rId16" Type="http://schemas.openxmlformats.org/officeDocument/2006/relationships/hyperlink" Target="http://www.dyspro.com/video.aspx?idvideo=22064" TargetMode="External"/><Relationship Id="rId20" Type="http://schemas.openxmlformats.org/officeDocument/2006/relationships/hyperlink" Target="http://www.dyspro.com/video.aspx?idvideo=21992" TargetMode="External"/><Relationship Id="rId29" Type="http://schemas.openxmlformats.org/officeDocument/2006/relationships/hyperlink" Target="http://www.dyspro.com/video.aspx?idvideo=22033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dyspro.com/video.aspx?idvideo=21977" TargetMode="External"/><Relationship Id="rId11" Type="http://schemas.openxmlformats.org/officeDocument/2006/relationships/hyperlink" Target="http://www.dyspro.com/video.aspx?idvideo=21983" TargetMode="External"/><Relationship Id="rId24" Type="http://schemas.openxmlformats.org/officeDocument/2006/relationships/hyperlink" Target="http://www.dyspro.com/video.aspx?idvideo=22002" TargetMode="External"/><Relationship Id="rId32" Type="http://schemas.openxmlformats.org/officeDocument/2006/relationships/hyperlink" Target="http://www.dyspro.com/video.aspx?idvideo=22063" TargetMode="External"/><Relationship Id="rId5" Type="http://schemas.openxmlformats.org/officeDocument/2006/relationships/hyperlink" Target="http://www.dyspro.com/video.aspx?idvideo=21619" TargetMode="External"/><Relationship Id="rId15" Type="http://schemas.openxmlformats.org/officeDocument/2006/relationships/hyperlink" Target="http://www.dyspro.com/video.aspx?idvideo=21990" TargetMode="External"/><Relationship Id="rId23" Type="http://schemas.openxmlformats.org/officeDocument/2006/relationships/hyperlink" Target="http://www.dyspro.com/video.aspx?idvideo=21986" TargetMode="External"/><Relationship Id="rId28" Type="http://schemas.openxmlformats.org/officeDocument/2006/relationships/hyperlink" Target="http://www.dyspro.com/video.aspx?idvideo=22067" TargetMode="External"/><Relationship Id="rId10" Type="http://schemas.openxmlformats.org/officeDocument/2006/relationships/hyperlink" Target="http://www.dyspro.com/video.aspx?idvideo=21980" TargetMode="External"/><Relationship Id="rId19" Type="http://schemas.openxmlformats.org/officeDocument/2006/relationships/hyperlink" Target="http://www.dyspro.com/video.aspx?idvideo=21993" TargetMode="External"/><Relationship Id="rId31" Type="http://schemas.openxmlformats.org/officeDocument/2006/relationships/hyperlink" Target="http://www.dyspro.com/video.aspx?idvideo=22065" TargetMode="External"/><Relationship Id="rId4" Type="http://schemas.openxmlformats.org/officeDocument/2006/relationships/slide" Target="slide11.xml"/><Relationship Id="rId9" Type="http://schemas.openxmlformats.org/officeDocument/2006/relationships/hyperlink" Target="http://www.dyspro.com/video.aspx?idvideo=21981" TargetMode="External"/><Relationship Id="rId14" Type="http://schemas.openxmlformats.org/officeDocument/2006/relationships/hyperlink" Target="http://www.dyspro.com/video.aspx?idvideo=22013" TargetMode="External"/><Relationship Id="rId22" Type="http://schemas.openxmlformats.org/officeDocument/2006/relationships/hyperlink" Target="http://www.dyspro.com/video.aspx?idvideo=21989" TargetMode="External"/><Relationship Id="rId27" Type="http://schemas.openxmlformats.org/officeDocument/2006/relationships/hyperlink" Target="http://www.dyspro.com/video.aspx?idvideo=22066" TargetMode="External"/><Relationship Id="rId30" Type="http://schemas.openxmlformats.org/officeDocument/2006/relationships/hyperlink" Target="http://www.dyspro.com/video.aspx?idvideo=22046" TargetMode="External"/><Relationship Id="rId35" Type="http://schemas.openxmlformats.org/officeDocument/2006/relationships/hyperlink" Target="http://www.dyspro.com/video.aspx?idvideo=21982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0.jpeg"/><Relationship Id="rId7" Type="http://schemas.openxmlformats.org/officeDocument/2006/relationships/slide" Target="slide1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6.xml"/><Relationship Id="rId5" Type="http://schemas.openxmlformats.org/officeDocument/2006/relationships/slide" Target="slide8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dyspro.com/jmn" TargetMode="External"/><Relationship Id="rId5" Type="http://schemas.openxmlformats.org/officeDocument/2006/relationships/slide" Target="slide15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slide" Target="slide15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yspro.com/video.aspx?idvideo=22071" TargetMode="External"/><Relationship Id="rId13" Type="http://schemas.openxmlformats.org/officeDocument/2006/relationships/hyperlink" Target="http://www.dyspro.com/video.aspx?idvideo=22076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www.dyspro.com/video.aspx?idvideo=22074" TargetMode="External"/><Relationship Id="rId12" Type="http://schemas.openxmlformats.org/officeDocument/2006/relationships/hyperlink" Target="http://www.dyspro.com/video.aspx?idvideo=22078" TargetMode="External"/><Relationship Id="rId17" Type="http://schemas.openxmlformats.org/officeDocument/2006/relationships/hyperlink" Target="http://www.dyspro.com/video.aspx?idvideo=22081" TargetMode="External"/><Relationship Id="rId2" Type="http://schemas.openxmlformats.org/officeDocument/2006/relationships/notesSlide" Target="../notesSlides/notesSlide18.xml"/><Relationship Id="rId16" Type="http://schemas.openxmlformats.org/officeDocument/2006/relationships/hyperlink" Target="http://www.dyspro.com/video.aspx?idvideo=22080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dyspro.com/video.aspx?idvideo=22070" TargetMode="External"/><Relationship Id="rId11" Type="http://schemas.openxmlformats.org/officeDocument/2006/relationships/hyperlink" Target="http://www.dyspro.com/video.aspx?idvideo=22073" TargetMode="External"/><Relationship Id="rId5" Type="http://schemas.openxmlformats.org/officeDocument/2006/relationships/hyperlink" Target="http://www.dyspro.com/video.aspx?idvideo=22069" TargetMode="External"/><Relationship Id="rId15" Type="http://schemas.openxmlformats.org/officeDocument/2006/relationships/hyperlink" Target="http://www.dyspro.com/video.aspx?idvideo=22079" TargetMode="External"/><Relationship Id="rId10" Type="http://schemas.openxmlformats.org/officeDocument/2006/relationships/hyperlink" Target="http://www.dyspro.com/video.aspx?idvideo=22075" TargetMode="External"/><Relationship Id="rId4" Type="http://schemas.openxmlformats.org/officeDocument/2006/relationships/slide" Target="slide15.xml"/><Relationship Id="rId9" Type="http://schemas.openxmlformats.org/officeDocument/2006/relationships/hyperlink" Target="http://www.dyspro.com/video.aspx?idvideo=22072" TargetMode="External"/><Relationship Id="rId14" Type="http://schemas.openxmlformats.org/officeDocument/2006/relationships/hyperlink" Target="http://www.dyspro.com/video.aspx?idvideo=22077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27.xml"/><Relationship Id="rId18" Type="http://schemas.openxmlformats.org/officeDocument/2006/relationships/slide" Target="slide41.xml"/><Relationship Id="rId26" Type="http://schemas.openxmlformats.org/officeDocument/2006/relationships/slide" Target="slide40.xml"/><Relationship Id="rId3" Type="http://schemas.openxmlformats.org/officeDocument/2006/relationships/image" Target="../media/image2.jpeg"/><Relationship Id="rId21" Type="http://schemas.openxmlformats.org/officeDocument/2006/relationships/slide" Target="slide38.xml"/><Relationship Id="rId7" Type="http://schemas.openxmlformats.org/officeDocument/2006/relationships/slide" Target="slide22.xml"/><Relationship Id="rId12" Type="http://schemas.openxmlformats.org/officeDocument/2006/relationships/slide" Target="slide26.xml"/><Relationship Id="rId17" Type="http://schemas.openxmlformats.org/officeDocument/2006/relationships/slide" Target="slide32.xml"/><Relationship Id="rId25" Type="http://schemas.openxmlformats.org/officeDocument/2006/relationships/slide" Target="slide39.xml"/><Relationship Id="rId2" Type="http://schemas.openxmlformats.org/officeDocument/2006/relationships/notesSlide" Target="../notesSlides/notesSlide19.xml"/><Relationship Id="rId16" Type="http://schemas.openxmlformats.org/officeDocument/2006/relationships/slide" Target="slide31.xml"/><Relationship Id="rId20" Type="http://schemas.openxmlformats.org/officeDocument/2006/relationships/slide" Target="slide34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0.xml"/><Relationship Id="rId11" Type="http://schemas.openxmlformats.org/officeDocument/2006/relationships/slide" Target="slide25.xml"/><Relationship Id="rId24" Type="http://schemas.openxmlformats.org/officeDocument/2006/relationships/slide" Target="slide37.xml"/><Relationship Id="rId5" Type="http://schemas.openxmlformats.org/officeDocument/2006/relationships/slide" Target="slide21.xml"/><Relationship Id="rId15" Type="http://schemas.openxmlformats.org/officeDocument/2006/relationships/slide" Target="slide30.xml"/><Relationship Id="rId23" Type="http://schemas.openxmlformats.org/officeDocument/2006/relationships/slide" Target="slide36.xml"/><Relationship Id="rId10" Type="http://schemas.openxmlformats.org/officeDocument/2006/relationships/slide" Target="slide28.xml"/><Relationship Id="rId19" Type="http://schemas.openxmlformats.org/officeDocument/2006/relationships/slide" Target="slide33.xml"/><Relationship Id="rId4" Type="http://schemas.openxmlformats.org/officeDocument/2006/relationships/slide" Target="slide8.xml"/><Relationship Id="rId9" Type="http://schemas.openxmlformats.org/officeDocument/2006/relationships/slide" Target="slide24.xml"/><Relationship Id="rId14" Type="http://schemas.openxmlformats.org/officeDocument/2006/relationships/slide" Target="slide29.xml"/><Relationship Id="rId22" Type="http://schemas.openxmlformats.org/officeDocument/2006/relationships/slide" Target="slide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3.xml"/><Relationship Id="rId7" Type="http://schemas.openxmlformats.org/officeDocument/2006/relationships/slide" Target="slide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image" Target="../media/image2.jpeg"/><Relationship Id="rId4" Type="http://schemas.openxmlformats.org/officeDocument/2006/relationships/slide" Target="slide4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gif"/><Relationship Id="rId5" Type="http://schemas.openxmlformats.org/officeDocument/2006/relationships/image" Target="../media/image27.jpeg"/><Relationship Id="rId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slide" Target="slide19.xml"/><Relationship Id="rId9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slide" Target="slide19.xml"/><Relationship Id="rId9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slide" Target="slide19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slide" Target="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slide" Target="slid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slide" Target="slide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slide" Target="slide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sally.p@jmnanddy.com?subject=Information%20about%20Product%20placement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www.jmnanddy.com/docs/Brochure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jmnanddy.com/" TargetMode="External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slide" Target="slide19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slide" Target="slide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slide" Target="slide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slide" Target="slide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slide" Target="slide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slide" Target="slide19.xml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slide" Target="slide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slide" Target="slide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slide" Target="slide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slide" Target="slide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hyperlink" Target="mailto:direzione@dyschronicles.com?subject=Information%20about%20Dy's%20Chronicle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dyschronicles.com/documenti/ezineinverno0809.pdf" TargetMode="External"/><Relationship Id="rId5" Type="http://schemas.openxmlformats.org/officeDocument/2006/relationships/hyperlink" Target="http://www.dyschronicles.com/Default.aspx" TargetMode="External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slide" Target="slide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56.png"/><Relationship Id="rId4" Type="http://schemas.openxmlformats.org/officeDocument/2006/relationships/slide" Target="slide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hyperlink" Target="mailto:redazione@dysnews.eu?subject=Information%20about%20Dy's%20New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jmnanddy.com/docs/grouphowto.pdf" TargetMode="External"/><Relationship Id="rId5" Type="http://schemas.openxmlformats.org/officeDocument/2006/relationships/hyperlink" Target="http://www.dysnews.eu/default.aspx" TargetMode="Externa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hyperlink" Target="mailto:direzione@dysworld.com?subject=Information%20about%20Dy's%20New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jmnanddy.com/docs/grouphowto.pdf" TargetMode="External"/><Relationship Id="rId5" Type="http://schemas.openxmlformats.org/officeDocument/2006/relationships/hyperlink" Target="http://www.dysworld.com/" TargetMode="Externa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hyperlink" Target="mailto:stefano.barbacini@dysnews.eu?subject=Information%20about%20Dy's%20Pro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dyspro.com/docs/dysmonthly.pdf" TargetMode="External"/><Relationship Id="rId5" Type="http://schemas.openxmlformats.org/officeDocument/2006/relationships/hyperlink" Target="http://www.dyspro.com/" TargetMode="Externa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12.jpeg"/><Relationship Id="rId3" Type="http://schemas.openxmlformats.org/officeDocument/2006/relationships/slide" Target="slide9.xml"/><Relationship Id="rId7" Type="http://schemas.openxmlformats.org/officeDocument/2006/relationships/slide" Target="slide19.xml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5.xml"/><Relationship Id="rId11" Type="http://schemas.openxmlformats.org/officeDocument/2006/relationships/image" Target="../media/image10.jpeg"/><Relationship Id="rId5" Type="http://schemas.openxmlformats.org/officeDocument/2006/relationships/slide" Target="slide11.xml"/><Relationship Id="rId10" Type="http://schemas.openxmlformats.org/officeDocument/2006/relationships/image" Target="../media/image9.jpeg"/><Relationship Id="rId4" Type="http://schemas.openxmlformats.org/officeDocument/2006/relationships/slide" Target="slide10.xml"/><Relationship Id="rId9" Type="http://schemas.openxmlformats.org/officeDocument/2006/relationships/image" Target="../media/image2.jpeg"/><Relationship Id="rId14" Type="http://schemas.openxmlformats.org/officeDocument/2006/relationships/hyperlink" Target="http://www.jmnanddy.com/docs/dysgroup_elevator_rev2014.pdf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jmnanddy.com/docs/coefficiente_dys.pdf" TargetMode="External"/><Relationship Id="rId3" Type="http://schemas.openxmlformats.org/officeDocument/2006/relationships/image" Target="../media/image11.jpeg"/><Relationship Id="rId7" Type="http://schemas.openxmlformats.org/officeDocument/2006/relationships/hyperlink" Target="http://www.jmnanddy.com/docs/pp_globale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jmnanddy.com/" TargetMode="External"/><Relationship Id="rId5" Type="http://schemas.openxmlformats.org/officeDocument/2006/relationships/slide" Target="slide8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arrotondato 7">
            <a:hlinkClick r:id="rId3" action="ppaction://hlinksldjump"/>
          </p:cNvPr>
          <p:cNvSpPr/>
          <p:nvPr/>
        </p:nvSpPr>
        <p:spPr bwMode="auto">
          <a:xfrm>
            <a:off x="2627784" y="3645024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JMN &amp; DY  OVERVIEW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Rettangolo arrotondato 8">
            <a:hlinkClick r:id="rId4" action="ppaction://hlinksldjump"/>
          </p:cNvPr>
          <p:cNvSpPr/>
          <p:nvPr/>
        </p:nvSpPr>
        <p:spPr bwMode="auto">
          <a:xfrm>
            <a:off x="2627784" y="4221088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WHAT WE DO (IN THE SHADOW)</a:t>
            </a:r>
            <a:endParaRPr kumimoji="0" lang="it-IT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Rettangolo arrotondato 9">
            <a:hlinkClick r:id="rId5"/>
          </p:cNvPr>
          <p:cNvSpPr/>
          <p:nvPr/>
        </p:nvSpPr>
        <p:spPr bwMode="auto">
          <a:xfrm>
            <a:off x="2627784" y="4797152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BEST OPPORTUNITIES FOR YOU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1979712" y="2207766"/>
            <a:ext cx="511256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International </a:t>
            </a:r>
          </a:p>
          <a:p>
            <a:pPr algn="ctr"/>
            <a:r>
              <a:rPr lang="it-IT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product</a:t>
            </a:r>
            <a:r>
              <a:rPr lang="it-IT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placement</a:t>
            </a:r>
            <a:endParaRPr lang="it-IT" sz="32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D:\Archivio\Archivio GBear\pennygerryxoxo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72400" y="5854045"/>
            <a:ext cx="720080" cy="7200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32" name="Picture 8" descr="http://www.jmnanddy.com/grafica/logospecia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5776" y="332656"/>
            <a:ext cx="3974842" cy="1656184"/>
          </a:xfrm>
          <a:prstGeom prst="rect">
            <a:avLst/>
          </a:prstGeom>
          <a:noFill/>
        </p:spPr>
      </p:pic>
      <p:sp>
        <p:nvSpPr>
          <p:cNvPr id="11" name="Rettangolo 10"/>
          <p:cNvSpPr/>
          <p:nvPr/>
        </p:nvSpPr>
        <p:spPr>
          <a:xfrm>
            <a:off x="107504" y="5805264"/>
            <a:ext cx="8784976" cy="9848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Scegli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il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bottone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per 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esplorare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</a:p>
          <a:p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Per la 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versione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internazionale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clicca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il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pulsante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a 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destra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000" noProof="1" smtClean="0"/>
              <a:t> </a:t>
            </a:r>
          </a:p>
          <a:p>
            <a:pPr algn="ctr"/>
            <a:r>
              <a:rPr lang="it-IT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it-IT" sz="20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Rettangolo arrotondato 11">
            <a:hlinkClick r:id="rId9"/>
          </p:cNvPr>
          <p:cNvSpPr/>
          <p:nvPr/>
        </p:nvSpPr>
        <p:spPr bwMode="auto">
          <a:xfrm>
            <a:off x="5407126" y="6525344"/>
            <a:ext cx="1109090" cy="288032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Note Legali</a:t>
            </a:r>
            <a:endParaRPr kumimoji="0" lang="it-IT" sz="12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4" name="Rettangolo arrotondato 13">
            <a:hlinkClick r:id="rId10"/>
          </p:cNvPr>
          <p:cNvSpPr/>
          <p:nvPr/>
        </p:nvSpPr>
        <p:spPr bwMode="auto">
          <a:xfrm>
            <a:off x="2555776" y="6525344"/>
            <a:ext cx="1109090" cy="288032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Contattaci</a:t>
            </a:r>
            <a:endParaRPr kumimoji="0" lang="it-IT" sz="12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3" name="Picture 15" descr="C:\Users\User\Downloads\SDA_luomo_perfetto-105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420888"/>
            <a:ext cx="2909003" cy="2088232"/>
          </a:xfrm>
          <a:prstGeom prst="rect">
            <a:avLst/>
          </a:prstGeom>
          <a:noFill/>
        </p:spPr>
      </p:pic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5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050" name="Picture 2" descr="D:\Archivio\Archivio foto\foto america\P52010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260648"/>
            <a:ext cx="2952327" cy="2102468"/>
          </a:xfrm>
          <a:prstGeom prst="rect">
            <a:avLst/>
          </a:prstGeom>
          <a:noFill/>
        </p:spPr>
      </p:pic>
      <p:pic>
        <p:nvPicPr>
          <p:cNvPr id="2051" name="Picture 3" descr="D:\Archivio\Archivio foto\foto america\P52210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260649"/>
            <a:ext cx="2928076" cy="2088231"/>
          </a:xfrm>
          <a:prstGeom prst="rect">
            <a:avLst/>
          </a:prstGeom>
          <a:noFill/>
        </p:spPr>
      </p:pic>
      <p:pic>
        <p:nvPicPr>
          <p:cNvPr id="2052" name="Picture 4" descr="D:\Archivio\Archivio foto\foto america\set zanoli (54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260648"/>
            <a:ext cx="3024336" cy="2088232"/>
          </a:xfrm>
          <a:prstGeom prst="rect">
            <a:avLst/>
          </a:prstGeom>
          <a:noFill/>
        </p:spPr>
      </p:pic>
      <p:pic>
        <p:nvPicPr>
          <p:cNvPr id="2054" name="Picture 6" descr="Commedia Sexy Shot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496" y="2420888"/>
            <a:ext cx="2952328" cy="2110772"/>
          </a:xfrm>
          <a:prstGeom prst="rect">
            <a:avLst/>
          </a:prstGeom>
          <a:noFill/>
        </p:spPr>
      </p:pic>
      <p:pic>
        <p:nvPicPr>
          <p:cNvPr id="2058" name="Picture 10" descr="Uno su due Shot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42102" y="4581128"/>
            <a:ext cx="4014274" cy="1944216"/>
          </a:xfrm>
          <a:prstGeom prst="rect">
            <a:avLst/>
          </a:prstGeom>
          <a:noFill/>
        </p:spPr>
      </p:pic>
      <p:pic>
        <p:nvPicPr>
          <p:cNvPr id="2060" name="Picture 12" descr="Parlami d'amor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84168" y="2420888"/>
            <a:ext cx="3024336" cy="2099433"/>
          </a:xfrm>
          <a:prstGeom prst="rect">
            <a:avLst/>
          </a:prstGeom>
          <a:noFill/>
        </p:spPr>
      </p:pic>
      <p:pic>
        <p:nvPicPr>
          <p:cNvPr id="4098" name="Picture 2" descr="D:\Archivio\Archivio immagini lavoro e affini\jmn&amp;dy DOMINA e vecchi e nuovi loghi\loghi png enrico\logo_jmnanddy_HQ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88517" y="4941168"/>
            <a:ext cx="2719387" cy="7016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User\Pictures\sito dys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32656"/>
            <a:ext cx="2880320" cy="1800200"/>
          </a:xfrm>
          <a:prstGeom prst="rect">
            <a:avLst/>
          </a:prstGeom>
          <a:noFill/>
        </p:spPr>
      </p:pic>
      <p:sp>
        <p:nvSpPr>
          <p:cNvPr id="13" name="Rettangolo 12"/>
          <p:cNvSpPr/>
          <p:nvPr/>
        </p:nvSpPr>
        <p:spPr>
          <a:xfrm>
            <a:off x="107504" y="2405206"/>
            <a:ext cx="8784976" cy="2092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Dy's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 è stato costruito per aiutare le aziende a trovare le migliori opportunità di inserimento di prodotti per i loro marchi. Questo significa  analizzare ciò che la vostra azienda e i vostri concorrenti hanno fatto fino ad ora, così da impostare la strategia più adatta per soddisfare le vostre esigenze. </a:t>
            </a:r>
            <a:endParaRPr lang="it-IT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noProof="1" smtClean="0"/>
              <a:t> </a:t>
            </a:r>
          </a:p>
          <a:p>
            <a:pPr algn="ctr"/>
            <a:r>
              <a:rPr lang="it-IT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it-IT" sz="20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5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5" name="Rettangolo arrotondato 14">
            <a:hlinkClick r:id="rId6" action="ppaction://hlinksldjump"/>
          </p:cNvPr>
          <p:cNvSpPr/>
          <p:nvPr/>
        </p:nvSpPr>
        <p:spPr bwMode="auto">
          <a:xfrm>
            <a:off x="2627784" y="3933056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EXAMPLE OF  OPPORTUNITIES</a:t>
            </a:r>
          </a:p>
        </p:txBody>
      </p:sp>
      <p:sp>
        <p:nvSpPr>
          <p:cNvPr id="16" name="Rettangolo arrotondato 15">
            <a:hlinkClick r:id="rId7" action="ppaction://hlinksldjump"/>
          </p:cNvPr>
          <p:cNvSpPr/>
          <p:nvPr/>
        </p:nvSpPr>
        <p:spPr bwMode="auto">
          <a:xfrm>
            <a:off x="2627784" y="4509120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r>
              <a:rPr lang="it-IT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EXAMPLE OF PERSONAL SITE</a:t>
            </a:r>
          </a:p>
        </p:txBody>
      </p:sp>
      <p:sp>
        <p:nvSpPr>
          <p:cNvPr id="17" name="Rettangolo arrotondato 16">
            <a:hlinkClick r:id="rId8" action="ppaction://hlinksldjump"/>
          </p:cNvPr>
          <p:cNvSpPr/>
          <p:nvPr/>
        </p:nvSpPr>
        <p:spPr bwMode="auto">
          <a:xfrm>
            <a:off x="2627784" y="5085184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EXAMPLES OF MONITORING</a:t>
            </a:r>
            <a:endParaRPr kumimoji="0" lang="it-IT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User\Pictures\sito pro jm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5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Rettangolo arrotondato 9">
            <a:hlinkClick r:id="rId6"/>
          </p:cNvPr>
          <p:cNvSpPr/>
          <p:nvPr/>
        </p:nvSpPr>
        <p:spPr bwMode="auto">
          <a:xfrm>
            <a:off x="2627784" y="3573016"/>
            <a:ext cx="3888432" cy="504056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DYSPRO FOR JMN &amp; DY’S SITE</a:t>
            </a:r>
            <a:endParaRPr kumimoji="0" lang="it-IT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User\Pictures\sito pro up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5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4" action="ppaction://hlinksldjump"/>
          </p:cNvPr>
          <p:cNvSpPr/>
          <p:nvPr/>
        </p:nvSpPr>
        <p:spPr bwMode="auto">
          <a:xfrm>
            <a:off x="1230662" y="6309320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07504" y="44624"/>
            <a:ext cx="8784976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Esempi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placement. 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Clicca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sui 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pulsanti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per far 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partire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il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video 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relativo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alla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categoria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merceologica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nel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sito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 </a:t>
            </a:r>
            <a:endParaRPr lang="en-US" dirty="0" smtClean="0"/>
          </a:p>
          <a:p>
            <a:r>
              <a:rPr lang="en-US" sz="2000" noProof="1" smtClean="0"/>
              <a:t> </a:t>
            </a:r>
          </a:p>
          <a:p>
            <a:pPr algn="ctr"/>
            <a:r>
              <a:rPr lang="it-IT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it-IT" sz="20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ttangolo arrotondato 7">
            <a:hlinkClick r:id="rId5"/>
          </p:cNvPr>
          <p:cNvSpPr/>
          <p:nvPr/>
        </p:nvSpPr>
        <p:spPr bwMode="auto">
          <a:xfrm>
            <a:off x="3275856" y="1772816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COMPAGNIE AEREE</a:t>
            </a:r>
            <a:endParaRPr kumimoji="0" lang="it-IT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Rettangolo arrotondato 8">
            <a:hlinkClick r:id="rId6"/>
          </p:cNvPr>
          <p:cNvSpPr/>
          <p:nvPr/>
        </p:nvSpPr>
        <p:spPr bwMode="auto">
          <a:xfrm>
            <a:off x="6228184" y="2276872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1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ELETTRODOMESTICI</a:t>
            </a:r>
            <a:endParaRPr kumimoji="0" lang="it-IT" sz="17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Rettangolo arrotondato 11">
            <a:hlinkClick r:id="rId7"/>
          </p:cNvPr>
          <p:cNvSpPr/>
          <p:nvPr/>
        </p:nvSpPr>
        <p:spPr bwMode="auto">
          <a:xfrm>
            <a:off x="3275856" y="1268760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AUTO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3" name="Rettangolo arrotondato 12">
            <a:hlinkClick r:id="rId8"/>
          </p:cNvPr>
          <p:cNvSpPr/>
          <p:nvPr/>
        </p:nvSpPr>
        <p:spPr bwMode="auto">
          <a:xfrm>
            <a:off x="251520" y="76470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ABBIGLIAMENTO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4" name="Rettangolo arrotondato 13">
            <a:hlinkClick r:id="rId9"/>
          </p:cNvPr>
          <p:cNvSpPr/>
          <p:nvPr/>
        </p:nvSpPr>
        <p:spPr bwMode="auto">
          <a:xfrm>
            <a:off x="3275856" y="2276872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CORRIERE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6" name="Rettangolo arrotondato 15">
            <a:hlinkClick r:id="rId10"/>
          </p:cNvPr>
          <p:cNvSpPr/>
          <p:nvPr/>
        </p:nvSpPr>
        <p:spPr bwMode="auto">
          <a:xfrm>
            <a:off x="6228184" y="1268760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BIBITE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8" name="Rettangolo arrotondato 17">
            <a:hlinkClick r:id="rId11"/>
          </p:cNvPr>
          <p:cNvSpPr/>
          <p:nvPr/>
        </p:nvSpPr>
        <p:spPr bwMode="auto">
          <a:xfrm>
            <a:off x="251520" y="2708920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ENERGIA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9" name="Rettangolo arrotondato 18">
            <a:hlinkClick r:id="rId12"/>
          </p:cNvPr>
          <p:cNvSpPr/>
          <p:nvPr/>
        </p:nvSpPr>
        <p:spPr bwMode="auto">
          <a:xfrm>
            <a:off x="3275856" y="4149080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RISTORANTI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0" name="Rettangolo arrotondato 19">
            <a:hlinkClick r:id="rId13"/>
          </p:cNvPr>
          <p:cNvSpPr/>
          <p:nvPr/>
        </p:nvSpPr>
        <p:spPr bwMode="auto">
          <a:xfrm>
            <a:off x="251520" y="1268760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ALIMENTARI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1" name="Rettangolo arrotondato 20">
            <a:hlinkClick r:id="rId14"/>
          </p:cNvPr>
          <p:cNvSpPr/>
          <p:nvPr/>
        </p:nvSpPr>
        <p:spPr bwMode="auto">
          <a:xfrm>
            <a:off x="6228184" y="1772816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COMPAGNIE NAVALI</a:t>
            </a:r>
            <a:endParaRPr kumimoji="0" lang="it-IT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2" name="Rettangolo arrotondato 21">
            <a:hlinkClick r:id="rId15"/>
          </p:cNvPr>
          <p:cNvSpPr/>
          <p:nvPr/>
        </p:nvSpPr>
        <p:spPr bwMode="auto">
          <a:xfrm>
            <a:off x="251520" y="3140968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GOVERNATIVI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3" name="Rettangolo arrotondato 22">
            <a:hlinkClick r:id="rId16"/>
          </p:cNvPr>
          <p:cNvSpPr/>
          <p:nvPr/>
        </p:nvSpPr>
        <p:spPr bwMode="auto">
          <a:xfrm>
            <a:off x="251520" y="5157192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TELECOMUNICAZIONI</a:t>
            </a:r>
            <a:endParaRPr kumimoji="0" lang="it-IT" sz="15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4" name="Rettangolo arrotondato 23">
            <a:hlinkClick r:id="rId17"/>
          </p:cNvPr>
          <p:cNvSpPr/>
          <p:nvPr/>
        </p:nvSpPr>
        <p:spPr bwMode="auto">
          <a:xfrm>
            <a:off x="3275856" y="5157192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TEMPO LIBERO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5" name="Rettangolo arrotondato 24">
            <a:hlinkClick r:id="rId18"/>
          </p:cNvPr>
          <p:cNvSpPr/>
          <p:nvPr/>
        </p:nvSpPr>
        <p:spPr bwMode="auto">
          <a:xfrm>
            <a:off x="3275856" y="76470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ABITAZIONE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6" name="Rettangolo arrotondato 25">
            <a:hlinkClick r:id="rId19"/>
          </p:cNvPr>
          <p:cNvSpPr/>
          <p:nvPr/>
        </p:nvSpPr>
        <p:spPr bwMode="auto">
          <a:xfrm>
            <a:off x="6228184" y="3140968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MEDIA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7" name="Rettangolo arrotondato 26">
            <a:hlinkClick r:id="rId20"/>
          </p:cNvPr>
          <p:cNvSpPr/>
          <p:nvPr/>
        </p:nvSpPr>
        <p:spPr bwMode="auto">
          <a:xfrm>
            <a:off x="3275856" y="3140968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INTERNET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Rettangolo arrotondato 27">
            <a:hlinkClick r:id="rId21"/>
          </p:cNvPr>
          <p:cNvSpPr/>
          <p:nvPr/>
        </p:nvSpPr>
        <p:spPr bwMode="auto">
          <a:xfrm>
            <a:off x="3275856" y="364502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MOTO</a:t>
            </a:r>
          </a:p>
        </p:txBody>
      </p:sp>
      <p:sp>
        <p:nvSpPr>
          <p:cNvPr id="29" name="Rettangolo arrotondato 28">
            <a:hlinkClick r:id="rId22"/>
          </p:cNvPr>
          <p:cNvSpPr/>
          <p:nvPr/>
        </p:nvSpPr>
        <p:spPr bwMode="auto">
          <a:xfrm>
            <a:off x="6228184" y="2708920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GIOCHI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0" name="Rettangolo arrotondato 29">
            <a:hlinkClick r:id="rId23"/>
          </p:cNvPr>
          <p:cNvSpPr/>
          <p:nvPr/>
        </p:nvSpPr>
        <p:spPr bwMode="auto">
          <a:xfrm>
            <a:off x="3275856" y="2708920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FINANZA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1" name="Rettangolo arrotondato 30">
            <a:hlinkClick r:id="rId24"/>
          </p:cNvPr>
          <p:cNvSpPr/>
          <p:nvPr/>
        </p:nvSpPr>
        <p:spPr bwMode="auto">
          <a:xfrm>
            <a:off x="6228184" y="364502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PERSONALI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2" name="Rettangolo arrotondato 31">
            <a:hlinkClick r:id="rId25"/>
          </p:cNvPr>
          <p:cNvSpPr/>
          <p:nvPr/>
        </p:nvSpPr>
        <p:spPr bwMode="auto">
          <a:xfrm>
            <a:off x="6228184" y="5157192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TRANSPORTO PUBLICO</a:t>
            </a:r>
            <a:endParaRPr kumimoji="0" lang="it-IT" sz="15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3" name="Rettangolo arrotondato 32">
            <a:hlinkClick r:id="rId26"/>
          </p:cNvPr>
          <p:cNvSpPr/>
          <p:nvPr/>
        </p:nvSpPr>
        <p:spPr bwMode="auto">
          <a:xfrm>
            <a:off x="251520" y="364502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MEDICINE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4" name="Rettangolo arrotondato 33">
            <a:hlinkClick r:id="rId27"/>
          </p:cNvPr>
          <p:cNvSpPr/>
          <p:nvPr/>
        </p:nvSpPr>
        <p:spPr bwMode="auto">
          <a:xfrm>
            <a:off x="6228184" y="5661248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UNIVERSITA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5" name="Rettangolo arrotondato 34">
            <a:hlinkClick r:id="rId14"/>
          </p:cNvPr>
          <p:cNvSpPr/>
          <p:nvPr/>
        </p:nvSpPr>
        <p:spPr bwMode="auto">
          <a:xfrm>
            <a:off x="3275856" y="5661248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TURISMO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6" name="Rettangolo arrotondato 35">
            <a:hlinkClick r:id="rId28"/>
          </p:cNvPr>
          <p:cNvSpPr/>
          <p:nvPr/>
        </p:nvSpPr>
        <p:spPr bwMode="auto">
          <a:xfrm>
            <a:off x="251520" y="1772816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CAMION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7" name="Rettangolo arrotondato 36">
            <a:hlinkClick r:id="rId29"/>
          </p:cNvPr>
          <p:cNvSpPr/>
          <p:nvPr/>
        </p:nvSpPr>
        <p:spPr bwMode="auto">
          <a:xfrm>
            <a:off x="6228184" y="4149080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SAPONI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8" name="Rettangolo arrotondato 37">
            <a:hlinkClick r:id="rId30"/>
          </p:cNvPr>
          <p:cNvSpPr/>
          <p:nvPr/>
        </p:nvSpPr>
        <p:spPr bwMode="auto">
          <a:xfrm>
            <a:off x="251520" y="4653136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SPORT</a:t>
            </a:r>
          </a:p>
        </p:txBody>
      </p:sp>
      <p:sp>
        <p:nvSpPr>
          <p:cNvPr id="39" name="Rettangolo arrotondato 38">
            <a:hlinkClick r:id="rId31"/>
          </p:cNvPr>
          <p:cNvSpPr/>
          <p:nvPr/>
        </p:nvSpPr>
        <p:spPr bwMode="auto">
          <a:xfrm>
            <a:off x="6228184" y="4653136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TABACCO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0" name="Rettangolo arrotondato 39">
            <a:hlinkClick r:id="rId32"/>
          </p:cNvPr>
          <p:cNvSpPr/>
          <p:nvPr/>
        </p:nvSpPr>
        <p:spPr bwMode="auto">
          <a:xfrm>
            <a:off x="3275856" y="4653136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SUPERMARKET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1" name="Rettangolo arrotondato 40">
            <a:hlinkClick r:id="rId33"/>
          </p:cNvPr>
          <p:cNvSpPr/>
          <p:nvPr/>
        </p:nvSpPr>
        <p:spPr bwMode="auto">
          <a:xfrm>
            <a:off x="251520" y="5661248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TRENI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5" name="Rettangolo arrotondato 44">
            <a:hlinkClick r:id="rId34"/>
          </p:cNvPr>
          <p:cNvSpPr/>
          <p:nvPr/>
        </p:nvSpPr>
        <p:spPr bwMode="auto">
          <a:xfrm>
            <a:off x="6228184" y="76470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ALCOLICi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6" name="Rettangolo arrotondato 45">
            <a:hlinkClick r:id="rId11"/>
          </p:cNvPr>
          <p:cNvSpPr/>
          <p:nvPr/>
        </p:nvSpPr>
        <p:spPr bwMode="auto">
          <a:xfrm>
            <a:off x="251520" y="4149080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PETROLIFERI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7" name="Rettangolo arrotondato 46">
            <a:hlinkClick r:id="rId35"/>
          </p:cNvPr>
          <p:cNvSpPr/>
          <p:nvPr/>
        </p:nvSpPr>
        <p:spPr bwMode="auto">
          <a:xfrm>
            <a:off x="251520" y="2276872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COMPUTER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User\Pictures\sito dys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32656"/>
            <a:ext cx="2880320" cy="1800200"/>
          </a:xfrm>
          <a:prstGeom prst="rect">
            <a:avLst/>
          </a:prstGeom>
          <a:noFill/>
        </p:spPr>
      </p:pic>
      <p:sp>
        <p:nvSpPr>
          <p:cNvPr id="13" name="Rettangolo 12"/>
          <p:cNvSpPr/>
          <p:nvPr/>
        </p:nvSpPr>
        <p:spPr>
          <a:xfrm>
            <a:off x="107504" y="2348880"/>
            <a:ext cx="8784976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Dy's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 è 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stato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costruito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 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aiutare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 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 e le case di produzione cinematografica a cercare </a:t>
            </a:r>
            <a:r>
              <a:rPr lang="it-IT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brands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interessate al </a:t>
            </a:r>
            <a:r>
              <a:rPr lang="it-IT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placement.</a:t>
            </a:r>
          </a:p>
          <a:p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Questo significa analizzare le tue operazioni e quelle dei concorrenti e cercare le migliori possibilità e strategie e fornire ai propri clienti i posizionamenti di cui hanno bisogno. </a:t>
            </a:r>
            <a:endParaRPr lang="it-IT" sz="2000" b="1" cap="none" spc="50" dirty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5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5" name="Rettangolo arrotondato 14">
            <a:hlinkClick r:id="rId6" action="ppaction://hlinksldjump"/>
          </p:cNvPr>
          <p:cNvSpPr/>
          <p:nvPr/>
        </p:nvSpPr>
        <p:spPr bwMode="auto">
          <a:xfrm>
            <a:off x="2627784" y="3933056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EXAMPLE OF  OPPORTUNITIES</a:t>
            </a:r>
          </a:p>
        </p:txBody>
      </p:sp>
      <p:sp>
        <p:nvSpPr>
          <p:cNvPr id="16" name="Rettangolo arrotondato 15">
            <a:hlinkClick r:id="rId7" action="ppaction://hlinksldjump"/>
          </p:cNvPr>
          <p:cNvSpPr/>
          <p:nvPr/>
        </p:nvSpPr>
        <p:spPr bwMode="auto">
          <a:xfrm>
            <a:off x="2627784" y="4509120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r>
              <a:rPr lang="it-IT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EXAMPLE OF PERSONAL SITE</a:t>
            </a:r>
          </a:p>
        </p:txBody>
      </p:sp>
      <p:sp>
        <p:nvSpPr>
          <p:cNvPr id="17" name="Rettangolo arrotondato 16">
            <a:hlinkClick r:id="rId8" action="ppaction://hlinksldjump"/>
          </p:cNvPr>
          <p:cNvSpPr/>
          <p:nvPr/>
        </p:nvSpPr>
        <p:spPr bwMode="auto">
          <a:xfrm>
            <a:off x="2627784" y="5085184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EXAMPLES OF MONITORING</a:t>
            </a:r>
            <a:endParaRPr kumimoji="0" lang="it-IT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User\Pictures\sito pro jm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5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Rettangolo arrotondato 9">
            <a:hlinkClick r:id="rId6"/>
          </p:cNvPr>
          <p:cNvSpPr/>
          <p:nvPr/>
        </p:nvSpPr>
        <p:spPr bwMode="auto">
          <a:xfrm>
            <a:off x="2627784" y="3573016"/>
            <a:ext cx="3888432" cy="504056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DYSPRO FOR JMN &amp; DY’S SITE</a:t>
            </a:r>
            <a:endParaRPr kumimoji="0" lang="it-IT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ownloads\dyspro sk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5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4" action="ppaction://hlinksldjump"/>
          </p:cNvPr>
          <p:cNvSpPr/>
          <p:nvPr/>
        </p:nvSpPr>
        <p:spPr bwMode="auto">
          <a:xfrm>
            <a:off x="1230662" y="6309320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07504" y="116632"/>
            <a:ext cx="8784976" cy="9848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Esempi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placement in TV. 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Clicca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sui 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pulsanti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per 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vedere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video 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nel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sito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 </a:t>
            </a:r>
            <a:endParaRPr lang="en-US" dirty="0" smtClean="0"/>
          </a:p>
          <a:p>
            <a:r>
              <a:rPr lang="en-US" sz="2000" noProof="1" smtClean="0"/>
              <a:t> </a:t>
            </a:r>
          </a:p>
          <a:p>
            <a:pPr algn="ctr"/>
            <a:r>
              <a:rPr lang="it-IT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it-IT" sz="20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Rettangolo arrotondato 8">
            <a:hlinkClick r:id="rId5"/>
          </p:cNvPr>
          <p:cNvSpPr/>
          <p:nvPr/>
        </p:nvSpPr>
        <p:spPr bwMode="auto">
          <a:xfrm>
            <a:off x="3275856" y="548680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RAI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4" name="Rettangolo arrotondato 13">
            <a:hlinkClick r:id="rId6"/>
          </p:cNvPr>
          <p:cNvSpPr/>
          <p:nvPr/>
        </p:nvSpPr>
        <p:spPr bwMode="auto">
          <a:xfrm>
            <a:off x="3275856" y="980728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MEDIASET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9" name="Rettangolo arrotondato 18">
            <a:hlinkClick r:id="rId7"/>
          </p:cNvPr>
          <p:cNvSpPr/>
          <p:nvPr/>
        </p:nvSpPr>
        <p:spPr bwMode="auto">
          <a:xfrm>
            <a:off x="3275856" y="1412776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SKY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4" name="Rettangolo arrotondato 23">
            <a:hlinkClick r:id="rId8"/>
          </p:cNvPr>
          <p:cNvSpPr/>
          <p:nvPr/>
        </p:nvSpPr>
        <p:spPr bwMode="auto">
          <a:xfrm>
            <a:off x="3275856" y="184482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LA7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5" name="Rettangolo arrotondato 24">
            <a:hlinkClick r:id="rId9"/>
          </p:cNvPr>
          <p:cNvSpPr/>
          <p:nvPr/>
        </p:nvSpPr>
        <p:spPr bwMode="auto">
          <a:xfrm>
            <a:off x="3275856" y="2276872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MTV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2" name="Rettangolo arrotondato 31">
            <a:hlinkClick r:id="rId10"/>
          </p:cNvPr>
          <p:cNvSpPr/>
          <p:nvPr/>
        </p:nvSpPr>
        <p:spPr bwMode="auto">
          <a:xfrm>
            <a:off x="3275856" y="3140968"/>
            <a:ext cx="2520280" cy="432048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INTERNATIONALS</a:t>
            </a:r>
            <a:endParaRPr kumimoji="0" lang="it-IT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3" name="Rettangolo arrotondato 32">
            <a:hlinkClick r:id="rId11"/>
          </p:cNvPr>
          <p:cNvSpPr/>
          <p:nvPr/>
        </p:nvSpPr>
        <p:spPr bwMode="auto">
          <a:xfrm>
            <a:off x="3275856" y="2708920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DISCOVERY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6" name="Rettangolo arrotondato 35">
            <a:hlinkClick r:id="rId12"/>
          </p:cNvPr>
          <p:cNvSpPr/>
          <p:nvPr/>
        </p:nvSpPr>
        <p:spPr bwMode="auto">
          <a:xfrm>
            <a:off x="3275856" y="4509120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MOVIES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8" name="Rettangolo arrotondato 37">
            <a:hlinkClick r:id="rId13"/>
          </p:cNvPr>
          <p:cNvSpPr/>
          <p:nvPr/>
        </p:nvSpPr>
        <p:spPr bwMode="auto">
          <a:xfrm>
            <a:off x="3275856" y="364502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SHOW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9" name="Rettangolo arrotondato 38">
            <a:hlinkClick r:id="rId14"/>
          </p:cNvPr>
          <p:cNvSpPr/>
          <p:nvPr/>
        </p:nvSpPr>
        <p:spPr bwMode="auto">
          <a:xfrm>
            <a:off x="3275856" y="4077072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REALITY/TALENT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6" name="Rettangolo arrotondato 45">
            <a:hlinkClick r:id="rId15"/>
          </p:cNvPr>
          <p:cNvSpPr/>
          <p:nvPr/>
        </p:nvSpPr>
        <p:spPr bwMode="auto">
          <a:xfrm>
            <a:off x="3275856" y="4941168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TV SERIES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6" name="Rettangolo arrotondato 15">
            <a:hlinkClick r:id="rId16"/>
          </p:cNvPr>
          <p:cNvSpPr/>
          <p:nvPr/>
        </p:nvSpPr>
        <p:spPr bwMode="auto">
          <a:xfrm>
            <a:off x="3275856" y="5373216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CARTOON/ANIME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7" name="Rettangolo arrotondato 16">
            <a:hlinkClick r:id="rId17"/>
          </p:cNvPr>
          <p:cNvSpPr/>
          <p:nvPr/>
        </p:nvSpPr>
        <p:spPr bwMode="auto">
          <a:xfrm>
            <a:off x="3275856" y="580526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VIDEOCLIP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4" action="ppaction://hlinksldjump"/>
          </p:cNvPr>
          <p:cNvSpPr/>
          <p:nvPr/>
        </p:nvSpPr>
        <p:spPr bwMode="auto">
          <a:xfrm>
            <a:off x="1230662" y="6309320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Rettangolo arrotondato 7">
            <a:hlinkClick r:id="rId5" action="ppaction://hlinksldjump"/>
          </p:cNvPr>
          <p:cNvSpPr/>
          <p:nvPr/>
        </p:nvSpPr>
        <p:spPr bwMode="auto">
          <a:xfrm>
            <a:off x="251520" y="4005064"/>
            <a:ext cx="4104456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Provincia di Lecce 2005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3" name="Rettangolo arrotondato 12">
            <a:hlinkClick r:id="rId6" action="ppaction://hlinksldjump"/>
          </p:cNvPr>
          <p:cNvSpPr/>
          <p:nvPr/>
        </p:nvSpPr>
        <p:spPr bwMode="auto">
          <a:xfrm>
            <a:off x="4716016" y="332656"/>
            <a:ext cx="4104456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 Provincia 02/03/2000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8" name="Rettangolo arrotondato 17">
            <a:hlinkClick r:id="rId7" action="ppaction://hlinksldjump"/>
          </p:cNvPr>
          <p:cNvSpPr/>
          <p:nvPr/>
        </p:nvSpPr>
        <p:spPr bwMode="auto">
          <a:xfrm>
            <a:off x="251520" y="4437112"/>
            <a:ext cx="4104456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Box Office 2005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0" name="Rettangolo arrotondato 19">
            <a:hlinkClick r:id="rId8" action="ppaction://hlinksldjump"/>
          </p:cNvPr>
          <p:cNvSpPr/>
          <p:nvPr/>
        </p:nvSpPr>
        <p:spPr bwMode="auto">
          <a:xfrm>
            <a:off x="4716016" y="4005064"/>
            <a:ext cx="4104456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Cinema Industria Marketing 2005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2" name="Rettangolo arrotondato 21">
            <a:hlinkClick r:id="rId9" action="ppaction://hlinksldjump"/>
          </p:cNvPr>
          <p:cNvSpPr/>
          <p:nvPr/>
        </p:nvSpPr>
        <p:spPr bwMode="auto">
          <a:xfrm>
            <a:off x="4716016" y="836712"/>
            <a:ext cx="4104456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DM&amp;C</a:t>
            </a:r>
            <a:r>
              <a:rPr kumimoji="0" lang="it-IT" sz="2000" i="0" u="none" strike="noStrike" normalizeH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 01/02/2002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3" name="Rettangolo arrotondato 22">
            <a:hlinkClick r:id="rId10" action="ppaction://hlinksldjump"/>
          </p:cNvPr>
          <p:cNvSpPr/>
          <p:nvPr/>
        </p:nvSpPr>
        <p:spPr bwMode="auto">
          <a:xfrm>
            <a:off x="4716016" y="3140968"/>
            <a:ext cx="4104456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Fashion Magazine  09/2004</a:t>
            </a:r>
          </a:p>
        </p:txBody>
      </p:sp>
      <p:sp>
        <p:nvSpPr>
          <p:cNvPr id="26" name="Rettangolo arrotondato 25">
            <a:hlinkClick r:id="rId11" action="ppaction://hlinksldjump"/>
          </p:cNvPr>
          <p:cNvSpPr/>
          <p:nvPr/>
        </p:nvSpPr>
        <p:spPr bwMode="auto">
          <a:xfrm>
            <a:off x="251520" y="2276872"/>
            <a:ext cx="4104456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ELLE  06/2003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1" name="Rettangolo arrotondato 30">
            <a:hlinkClick r:id="rId12" action="ppaction://hlinksldjump"/>
          </p:cNvPr>
          <p:cNvSpPr/>
          <p:nvPr/>
        </p:nvSpPr>
        <p:spPr bwMode="auto">
          <a:xfrm>
            <a:off x="251520" y="3573016"/>
            <a:ext cx="4104456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Espansione 11/2004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7" name="Rettangolo arrotondato 36">
            <a:hlinkClick r:id="rId13" action="ppaction://hlinksldjump"/>
          </p:cNvPr>
          <p:cNvSpPr/>
          <p:nvPr/>
        </p:nvSpPr>
        <p:spPr bwMode="auto">
          <a:xfrm>
            <a:off x="251520" y="1340768"/>
            <a:ext cx="4104456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Fashion Magazine  05/2002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1" name="Rettangolo arrotondato 40">
            <a:hlinkClick r:id="rId14" action="ppaction://hlinksldjump"/>
          </p:cNvPr>
          <p:cNvSpPr/>
          <p:nvPr/>
        </p:nvSpPr>
        <p:spPr bwMode="auto">
          <a:xfrm>
            <a:off x="4716016" y="2276872"/>
            <a:ext cx="4104456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Fashion Magazine  02/2004</a:t>
            </a:r>
          </a:p>
        </p:txBody>
      </p:sp>
      <p:sp>
        <p:nvSpPr>
          <p:cNvPr id="47" name="Rettangolo arrotondato 46">
            <a:hlinkClick r:id="rId15" action="ppaction://hlinksldjump"/>
          </p:cNvPr>
          <p:cNvSpPr/>
          <p:nvPr/>
        </p:nvSpPr>
        <p:spPr bwMode="auto">
          <a:xfrm>
            <a:off x="251520" y="2708920"/>
            <a:ext cx="4104456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Il mondo 10/02/2004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2" name="Rettangolo arrotondato 41">
            <a:hlinkClick r:id="rId16" action="ppaction://hlinksldjump"/>
          </p:cNvPr>
          <p:cNvSpPr/>
          <p:nvPr/>
        </p:nvSpPr>
        <p:spPr bwMode="auto">
          <a:xfrm>
            <a:off x="251520" y="836712"/>
            <a:ext cx="4104456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Il Piccolo 31/12/2001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3" name="Rettangolo arrotondato 42">
            <a:hlinkClick r:id="rId17" action="ppaction://hlinksldjump"/>
          </p:cNvPr>
          <p:cNvSpPr/>
          <p:nvPr/>
        </p:nvSpPr>
        <p:spPr bwMode="auto">
          <a:xfrm>
            <a:off x="251520" y="332656"/>
            <a:ext cx="4104456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Il sole24ore 06/12/1999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4" name="Rettangolo arrotondato 43">
            <a:hlinkClick r:id="rId18" action="ppaction://hlinksldjump"/>
          </p:cNvPr>
          <p:cNvSpPr/>
          <p:nvPr/>
        </p:nvSpPr>
        <p:spPr bwMode="auto">
          <a:xfrm>
            <a:off x="4716016" y="4869160"/>
            <a:ext cx="4104456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Il sole24ore 27/01/2014</a:t>
            </a:r>
          </a:p>
        </p:txBody>
      </p:sp>
      <p:sp>
        <p:nvSpPr>
          <p:cNvPr id="48" name="Rettangolo arrotondato 47">
            <a:hlinkClick r:id="rId19" action="ppaction://hlinksldjump"/>
          </p:cNvPr>
          <p:cNvSpPr/>
          <p:nvPr/>
        </p:nvSpPr>
        <p:spPr bwMode="auto">
          <a:xfrm>
            <a:off x="4716016" y="3573016"/>
            <a:ext cx="4104456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Italia Oggi 2004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9" name="Rettangolo arrotondato 48">
            <a:hlinkClick r:id="rId20" action="ppaction://hlinksldjump"/>
          </p:cNvPr>
          <p:cNvSpPr/>
          <p:nvPr/>
        </p:nvSpPr>
        <p:spPr bwMode="auto">
          <a:xfrm>
            <a:off x="251520" y="1844824"/>
            <a:ext cx="4104456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 Provincia 30/11/2002</a:t>
            </a:r>
          </a:p>
        </p:txBody>
      </p:sp>
      <p:sp>
        <p:nvSpPr>
          <p:cNvPr id="50" name="Rettangolo arrotondato 49">
            <a:hlinkClick r:id="rId21" action="ppaction://hlinksldjump"/>
          </p:cNvPr>
          <p:cNvSpPr/>
          <p:nvPr/>
        </p:nvSpPr>
        <p:spPr bwMode="auto">
          <a:xfrm>
            <a:off x="4716016" y="2708920"/>
            <a:ext cx="4104456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Prima comunicazione 04/2004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1" name="Rettangolo arrotondato 50">
            <a:hlinkClick r:id="rId22" action="ppaction://hlinksldjump"/>
          </p:cNvPr>
          <p:cNvSpPr/>
          <p:nvPr/>
        </p:nvSpPr>
        <p:spPr bwMode="auto">
          <a:xfrm>
            <a:off x="251520" y="3140968"/>
            <a:ext cx="4104456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 Provincia 05/09/2004</a:t>
            </a:r>
          </a:p>
        </p:txBody>
      </p:sp>
      <p:sp>
        <p:nvSpPr>
          <p:cNvPr id="52" name="Rettangolo arrotondato 51">
            <a:hlinkClick r:id="rId23" action="ppaction://hlinksldjump"/>
          </p:cNvPr>
          <p:cNvSpPr/>
          <p:nvPr/>
        </p:nvSpPr>
        <p:spPr bwMode="auto">
          <a:xfrm>
            <a:off x="4716016" y="1844824"/>
            <a:ext cx="4104456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 Repubblica 18/02/2003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3" name="Rettangolo arrotondato 52">
            <a:hlinkClick r:id="rId24" action="ppaction://hlinksldjump"/>
          </p:cNvPr>
          <p:cNvSpPr/>
          <p:nvPr/>
        </p:nvSpPr>
        <p:spPr bwMode="auto">
          <a:xfrm>
            <a:off x="4716016" y="4437112"/>
            <a:ext cx="4104456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Metro 26/05/2005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4" name="Rettangolo arrotondato 53">
            <a:hlinkClick r:id="rId25" action="ppaction://hlinksldjump"/>
          </p:cNvPr>
          <p:cNvSpPr/>
          <p:nvPr/>
        </p:nvSpPr>
        <p:spPr bwMode="auto">
          <a:xfrm>
            <a:off x="4716016" y="1340768"/>
            <a:ext cx="4104456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Dispenser 27/11/2002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5" name="Rettangolo arrotondato 54">
            <a:hlinkClick r:id="rId26" action="ppaction://hlinksldjump"/>
          </p:cNvPr>
          <p:cNvSpPr/>
          <p:nvPr/>
        </p:nvSpPr>
        <p:spPr bwMode="auto">
          <a:xfrm>
            <a:off x="251520" y="4869160"/>
            <a:ext cx="4104456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Giornale di Lecco 09/04/2013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arrotondato 2">
            <a:hlinkClick r:id="rId3" action="ppaction://hlinksldjump"/>
          </p:cNvPr>
          <p:cNvSpPr/>
          <p:nvPr/>
        </p:nvSpPr>
        <p:spPr bwMode="auto">
          <a:xfrm>
            <a:off x="546586" y="1124744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JMN &amp; DY</a:t>
            </a:r>
          </a:p>
        </p:txBody>
      </p:sp>
      <p:sp>
        <p:nvSpPr>
          <p:cNvPr id="4" name="Rettangolo arrotondato 3">
            <a:hlinkClick r:id="rId4" action="ppaction://hlinksldjump"/>
          </p:cNvPr>
          <p:cNvSpPr/>
          <p:nvPr/>
        </p:nvSpPr>
        <p:spPr bwMode="auto">
          <a:xfrm>
            <a:off x="546586" y="1700808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DY’S CHRONICLES</a:t>
            </a:r>
          </a:p>
        </p:txBody>
      </p:sp>
      <p:sp>
        <p:nvSpPr>
          <p:cNvPr id="5" name="Rettangolo arrotondato 4">
            <a:hlinkClick r:id="rId5" action="ppaction://hlinksldjump"/>
          </p:cNvPr>
          <p:cNvSpPr/>
          <p:nvPr/>
        </p:nvSpPr>
        <p:spPr bwMode="auto">
          <a:xfrm>
            <a:off x="546586" y="2276872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DY’S NEWS</a:t>
            </a:r>
          </a:p>
        </p:txBody>
      </p:sp>
      <p:sp>
        <p:nvSpPr>
          <p:cNvPr id="7" name="Rettangolo arrotondato 6">
            <a:hlinkClick r:id="rId6" action="ppaction://hlinksldjump"/>
          </p:cNvPr>
          <p:cNvSpPr/>
          <p:nvPr/>
        </p:nvSpPr>
        <p:spPr bwMode="auto">
          <a:xfrm>
            <a:off x="546586" y="2852936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DY’S WORLD</a:t>
            </a:r>
          </a:p>
        </p:txBody>
      </p:sp>
      <p:sp>
        <p:nvSpPr>
          <p:cNvPr id="8" name="Rettangolo arrotondato 7">
            <a:hlinkClick r:id="rId7" action="ppaction://hlinksldjump"/>
          </p:cNvPr>
          <p:cNvSpPr/>
          <p:nvPr/>
        </p:nvSpPr>
        <p:spPr bwMode="auto">
          <a:xfrm>
            <a:off x="546586" y="3429000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DY’S PRO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Rettangolo arrotondato 8">
            <a:hlinkClick r:id="rId8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-180528" y="323945"/>
            <a:ext cx="51125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JMN &amp; DY OVERWIEV</a:t>
            </a:r>
            <a:endParaRPr lang="it-IT" sz="32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7412" name="Picture 4" descr="D:\Archivio\Archivio immagini lavoro e affini\jmn&amp;dy DOMINA e vecchi e nuovi loghi\CORVO 3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764704"/>
            <a:ext cx="4446844" cy="5112568"/>
          </a:xfrm>
          <a:prstGeom prst="rect">
            <a:avLst/>
          </a:prstGeom>
          <a:noFill/>
        </p:spPr>
      </p:pic>
      <p:pic>
        <p:nvPicPr>
          <p:cNvPr id="18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arrotondato 10">
            <a:hlinkClick r:id="rId3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57350" name="Picture 6" descr="D:\Archivio\Archivio Dys e Books\Books\Altri libri articoli di comunicazione e placement\Articoli PP\laprovinciadilecco\1999\Provincia 2 marzo 2000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834766"/>
            <a:ext cx="4536504" cy="5114514"/>
          </a:xfrm>
          <a:prstGeom prst="rect">
            <a:avLst/>
          </a:prstGeom>
          <a:noFill/>
        </p:spPr>
      </p:pic>
      <p:pic>
        <p:nvPicPr>
          <p:cNvPr id="57351" name="Picture 7" descr="D:\Archivio\Archivio Dys e Books\Books\Altri libri articoli di comunicazione e placement\Articoli PP\laprovinciadilecco\1999\Provincia 2 marzo 20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836712"/>
            <a:ext cx="4104456" cy="5184576"/>
          </a:xfrm>
          <a:prstGeom prst="rect">
            <a:avLst/>
          </a:prstGeom>
          <a:noFill/>
        </p:spPr>
      </p:pic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pic>
        <p:nvPicPr>
          <p:cNvPr id="12" name="Picture 3" descr="http://www.assodolab.it/Gli_articoli_tratti_da/images/LaProvinciadiLecc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16632"/>
            <a:ext cx="2160240" cy="56886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4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050" name="Picture 2" descr="C:\Users\User\Pictures\rassegna stampa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1052736"/>
            <a:ext cx="5909885" cy="4752528"/>
          </a:xfrm>
          <a:prstGeom prst="rect">
            <a:avLst/>
          </a:prstGeom>
          <a:noFill/>
        </p:spPr>
      </p:pic>
      <p:pic>
        <p:nvPicPr>
          <p:cNvPr id="2052" name="Picture 4" descr="http://www.ordineingegnerilecce.it/area/imm_notizie/logo-provincia-di-lecc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188640"/>
            <a:ext cx="1536756" cy="201622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4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58370" name="Picture 2" descr="D:\Archivio\Archivio Dys e Books\Books\Altri libri articoli di comunicazione e placement\Articoli PP\Box offi ce\Scansione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60648"/>
            <a:ext cx="2458244" cy="668642"/>
          </a:xfrm>
          <a:prstGeom prst="rect">
            <a:avLst/>
          </a:prstGeom>
          <a:noFill/>
        </p:spPr>
      </p:pic>
      <p:pic>
        <p:nvPicPr>
          <p:cNvPr id="58371" name="Picture 3" descr="D:\Archivio\Archivio Dys e Books\Books\Altri libri articoli di comunicazione e placement\Articoli PP\Box offi ce\Scansion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1700808"/>
            <a:ext cx="5934975" cy="388843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4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59394" name="Picture 2" descr="D:\Archivio\Archivio Dys e Books\Books\Altri libri articoli di comunicazione e placement\Articoli PP\Celata\Scansione0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88640"/>
            <a:ext cx="1246951" cy="1872208"/>
          </a:xfrm>
          <a:prstGeom prst="rect">
            <a:avLst/>
          </a:prstGeom>
          <a:noFill/>
        </p:spPr>
      </p:pic>
      <p:pic>
        <p:nvPicPr>
          <p:cNvPr id="59395" name="Picture 3" descr="D:\Archivio\Archivio Dys e Books\Books\Altri libri articoli di comunicazione e placement\Articoli PP\Celata\nota 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4066" y="2532881"/>
            <a:ext cx="8204398" cy="1171575"/>
          </a:xfrm>
          <a:prstGeom prst="rect">
            <a:avLst/>
          </a:prstGeom>
          <a:noFill/>
        </p:spPr>
      </p:pic>
      <p:pic>
        <p:nvPicPr>
          <p:cNvPr id="59396" name="Picture 4" descr="D:\Archivio\Archivio Dys e Books\Books\Altri libri articoli di comunicazione e placement\Articoli PP\Celata\nota 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3829025"/>
            <a:ext cx="8175823" cy="1400175"/>
          </a:xfrm>
          <a:prstGeom prst="rect">
            <a:avLst/>
          </a:prstGeom>
          <a:noFill/>
        </p:spPr>
      </p:pic>
      <p:pic>
        <p:nvPicPr>
          <p:cNvPr id="59397" name="Picture 5" descr="D:\Archivio\Archivio Dys e Books\Books\Altri libri articoli di comunicazione e placement\Articoli PP\libri\2003\Espan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95936" y="188640"/>
            <a:ext cx="1246292" cy="1872208"/>
          </a:xfrm>
          <a:prstGeom prst="rect">
            <a:avLst/>
          </a:prstGeom>
          <a:noFill/>
        </p:spPr>
      </p:pic>
      <p:pic>
        <p:nvPicPr>
          <p:cNvPr id="59398" name="Picture 6" descr="D:\Archivio\Archivio Dys e Books\Books\Altri libri articoli di comunicazione e placement\Articoli PP\libri\2003\Scansione00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24021" y="188641"/>
            <a:ext cx="1224443" cy="187220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4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60418" name="Picture 2" descr="D:\Archivio\Archivio Dys e Books\Books\Altri libri articoli di comunicazione e placement\Articoli PP\dm&amp;c\2001\dm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88640"/>
            <a:ext cx="1491884" cy="2118475"/>
          </a:xfrm>
          <a:prstGeom prst="rect">
            <a:avLst/>
          </a:prstGeom>
          <a:noFill/>
        </p:spPr>
      </p:pic>
      <p:pic>
        <p:nvPicPr>
          <p:cNvPr id="60419" name="Picture 3" descr="D:\Archivio\Archivio Dys e Books\Books\Altri libri articoli di comunicazione e placement\Articoli PP\dm&amp;c\2001\art 3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0166" y="188641"/>
            <a:ext cx="3669906" cy="2376264"/>
          </a:xfrm>
          <a:prstGeom prst="rect">
            <a:avLst/>
          </a:prstGeom>
          <a:noFill/>
        </p:spPr>
      </p:pic>
      <p:pic>
        <p:nvPicPr>
          <p:cNvPr id="60420" name="Picture 4" descr="D:\Archivio\Archivio Dys e Books\Books\Altri libri articoli di comunicazione e placement\Articoli PP\dm&amp;c\2001\art 300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188640"/>
            <a:ext cx="3023958" cy="2880320"/>
          </a:xfrm>
          <a:prstGeom prst="rect">
            <a:avLst/>
          </a:prstGeom>
          <a:noFill/>
        </p:spPr>
      </p:pic>
      <p:pic>
        <p:nvPicPr>
          <p:cNvPr id="60421" name="Picture 5" descr="D:\Archivio\Archivio Dys e Books\Books\Altri libri articoli di comunicazione e placement\Articoli PP\dm&amp;c\2001\art 3000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0" y="3140968"/>
            <a:ext cx="5112568" cy="2448272"/>
          </a:xfrm>
          <a:prstGeom prst="rect">
            <a:avLst/>
          </a:prstGeom>
          <a:noFill/>
        </p:spPr>
      </p:pic>
      <p:pic>
        <p:nvPicPr>
          <p:cNvPr id="60423" name="Picture 7" descr="D:\Archivio\Archivio Dys e Books\Books\Altri libri articoli di comunicazione e placement\Articoli PP\dm&amp;c\2001\art 30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3212976"/>
            <a:ext cx="3240360" cy="23573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 descr="D:\Archivio\Archivio Dys e Books\Books\Altri libri articoli di comunicazione e placement\Articoli PP\elle\2003\Elle giugno 2003 2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3207103"/>
            <a:ext cx="5544616" cy="2814185"/>
          </a:xfrm>
          <a:prstGeom prst="rect">
            <a:avLst/>
          </a:prstGeom>
          <a:noFill/>
        </p:spPr>
      </p:pic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5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61442" name="Picture 2" descr="D:\Archivio\Archivio Dys e Books\Books\Altri libri articoli di comunicazione e placement\Articoli PP\elle\2003\Elle co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116632"/>
            <a:ext cx="1589343" cy="2060848"/>
          </a:xfrm>
          <a:prstGeom prst="rect">
            <a:avLst/>
          </a:prstGeom>
          <a:noFill/>
        </p:spPr>
      </p:pic>
      <p:pic>
        <p:nvPicPr>
          <p:cNvPr id="61444" name="Picture 4" descr="D:\Archivio\Archivio Dys e Books\Books\Altri libri articoli di comunicazione e placement\Articoli PP\elle\2003\Elle giugno 2003 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169894"/>
            <a:ext cx="5582394" cy="297107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4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62466" name="Picture 2" descr="D:\Archivio\Archivio Dys e Books\Books\Altri libri articoli di comunicazione e placement\Articoli PP\Espansione\Scansione0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88640"/>
            <a:ext cx="1440160" cy="1899411"/>
          </a:xfrm>
          <a:prstGeom prst="rect">
            <a:avLst/>
          </a:prstGeom>
          <a:noFill/>
        </p:spPr>
      </p:pic>
      <p:pic>
        <p:nvPicPr>
          <p:cNvPr id="62467" name="Picture 3" descr="D:\Archivio\Archivio Dys e Books\Books\Altri libri articoli di comunicazione e placement\Articoli PP\Espansione\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1196752"/>
            <a:ext cx="5937559" cy="46085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4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63490" name="Picture 2" descr="D:\Archivio\Archivio Dys e Books\Books\Altri libri articoli di comunicazione e placement\Articoli PP\Fashion Magazine\2002\fashion magazi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88640"/>
            <a:ext cx="1557330" cy="2016224"/>
          </a:xfrm>
          <a:prstGeom prst="rect">
            <a:avLst/>
          </a:prstGeom>
          <a:noFill/>
        </p:spPr>
      </p:pic>
      <p:pic>
        <p:nvPicPr>
          <p:cNvPr id="63491" name="Picture 3" descr="D:\Archivio\Archivio Dys e Books\Books\Altri libri articoli di comunicazione e placement\Articoli PP\Fashion Magazine\2002\ma in quale film1 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1484784"/>
            <a:ext cx="5810250" cy="43243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4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64514" name="Picture 2" descr="D:\Archivio\Archivio Dys e Books\Books\Altri libri articoli di comunicazione e placement\Articoli PP\Fashion Magazine\2004 - 9 - 27\Scansione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88641"/>
            <a:ext cx="1571719" cy="2160240"/>
          </a:xfrm>
          <a:prstGeom prst="rect">
            <a:avLst/>
          </a:prstGeom>
          <a:noFill/>
        </p:spPr>
      </p:pic>
      <p:pic>
        <p:nvPicPr>
          <p:cNvPr id="64515" name="Picture 3" descr="D:\Archivio\Archivio Dys e Books\Books\Altri libri articoli di comunicazione e placement\Articoli PP\Fashion Magazine\2004 - 9 - 27\pezz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1052736"/>
            <a:ext cx="4546624" cy="482066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4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65538" name="Picture 2" descr="D:\Archivio\Archivio Dys e Books\Books\Altri libri articoli di comunicazione e placement\Articoli PP\Fashion Magazine\2004-2-20\2004 - 20 - 2 Fash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16632"/>
            <a:ext cx="1606610" cy="2160240"/>
          </a:xfrm>
          <a:prstGeom prst="rect">
            <a:avLst/>
          </a:prstGeom>
          <a:noFill/>
        </p:spPr>
      </p:pic>
      <p:pic>
        <p:nvPicPr>
          <p:cNvPr id="65539" name="Picture 3" descr="D:\Archivio\Archivio Dys e Books\Books\Altri libri articoli di comunicazione e placement\Articoli PP\Fashion Magazine\2004-2-20\s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1412776"/>
            <a:ext cx="4731406" cy="403244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107504" y="2485345"/>
            <a:ext cx="878497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JMN &amp; DY è la prima agenzia di </a:t>
            </a:r>
            <a:r>
              <a:rPr lang="it-IT" sz="2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product</a:t>
            </a:r>
            <a:r>
              <a:rPr lang="it-IT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placement nata in </a:t>
            </a:r>
            <a:r>
              <a:rPr lang="it-IT" sz="2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italia</a:t>
            </a:r>
            <a:r>
              <a:rPr lang="it-IT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Lavoriamo con le principali case di produzione per le attività di </a:t>
            </a:r>
            <a:r>
              <a:rPr lang="it-IT" sz="2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product</a:t>
            </a:r>
            <a:r>
              <a:rPr lang="it-IT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placement di prodotti e </a:t>
            </a:r>
            <a:r>
              <a:rPr lang="it-IT" sz="2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brands</a:t>
            </a:r>
            <a:r>
              <a:rPr lang="it-IT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in ogni tipo di media. </a:t>
            </a:r>
            <a:endParaRPr lang="it-IT" sz="20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pic>
        <p:nvPicPr>
          <p:cNvPr id="1032" name="Picture 8" descr="http://www.jmnanddy.com/grafica/logospeci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620688"/>
            <a:ext cx="3974842" cy="1656184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5" action="ppaction://hlinksldjump"/>
          </p:cNvPr>
          <p:cNvSpPr/>
          <p:nvPr/>
        </p:nvSpPr>
        <p:spPr bwMode="auto">
          <a:xfrm>
            <a:off x="1259632" y="6165304"/>
            <a:ext cx="2520280" cy="360040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5" name="Rettangolo arrotondato 14">
            <a:hlinkClick r:id="rId6"/>
          </p:cNvPr>
          <p:cNvSpPr/>
          <p:nvPr/>
        </p:nvSpPr>
        <p:spPr bwMode="auto">
          <a:xfrm>
            <a:off x="2627784" y="3933056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JMN &amp; DY’S SITE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6" name="Rettangolo arrotondato 15">
            <a:hlinkClick r:id="rId7"/>
          </p:cNvPr>
          <p:cNvSpPr/>
          <p:nvPr/>
        </p:nvSpPr>
        <p:spPr bwMode="auto">
          <a:xfrm>
            <a:off x="2627784" y="4509120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DOWNLOAD OUR BROCHURE</a:t>
            </a:r>
          </a:p>
        </p:txBody>
      </p:sp>
      <p:sp>
        <p:nvSpPr>
          <p:cNvPr id="17" name="Rettangolo arrotondato 16">
            <a:hlinkClick r:id="rId8"/>
          </p:cNvPr>
          <p:cNvSpPr/>
          <p:nvPr/>
        </p:nvSpPr>
        <p:spPr bwMode="auto">
          <a:xfrm>
            <a:off x="2627784" y="5085184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CONTACT JMN &amp; DY</a:t>
            </a:r>
            <a:endParaRPr kumimoji="0" lang="it-IT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:\Archivio\Archivio Dys e Books\Books\Altri libri articoli di comunicazione e placement\Articoli PP\il mondo\Scansione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8640"/>
            <a:ext cx="1584176" cy="2017184"/>
          </a:xfrm>
          <a:prstGeom prst="rect">
            <a:avLst/>
          </a:prstGeom>
          <a:noFill/>
        </p:spPr>
      </p:pic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5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66563" name="Picture 3" descr="D:\Archivio\Archivio Dys e Books\Books\Altri libri articoli di comunicazione e placement\Articoli PP\il mondo\Scansion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188640"/>
            <a:ext cx="5472608" cy="572091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4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92162" name="Picture 2" descr="http://www.spiz.it/images/partner/il_piccol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7" y="404664"/>
            <a:ext cx="2880320" cy="389232"/>
          </a:xfrm>
          <a:prstGeom prst="rect">
            <a:avLst/>
          </a:prstGeom>
          <a:noFill/>
        </p:spPr>
      </p:pic>
      <p:pic>
        <p:nvPicPr>
          <p:cNvPr id="92163" name="Picture 3" descr="D:\Archivio\Archivio Dys e Books\Books\Altri libri articoli di comunicazione e placement\Articoli PP\ilpiccolo\2002\articolo 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764704"/>
            <a:ext cx="3686175" cy="53149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4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90114" name="Picture 2" descr="http://i.res.24o.it/img2013/logo_sole2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32656"/>
            <a:ext cx="3133725" cy="762000"/>
          </a:xfrm>
          <a:prstGeom prst="rect">
            <a:avLst/>
          </a:prstGeom>
          <a:noFill/>
        </p:spPr>
      </p:pic>
      <p:pic>
        <p:nvPicPr>
          <p:cNvPr id="90115" name="Picture 3" descr="D:\Archivio\Archivio Dys e Books\Books\Altri libri articoli di comunicazione e placement\Articoli PP\ilsole240re\1999\sole 24 0r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340768"/>
            <a:ext cx="8640960" cy="45212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4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88066" name="Picture 2" descr="https://encrypted-tbn1.gstatic.com/images?q=tbn:ANd9GcR9_y3dojD0aQzRAx-899-oB5cyTn3xCBAZFq4wVLTIqg26hpMGN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60648"/>
            <a:ext cx="3312368" cy="543011"/>
          </a:xfrm>
          <a:prstGeom prst="rect">
            <a:avLst/>
          </a:prstGeom>
          <a:noFill/>
        </p:spPr>
      </p:pic>
      <p:pic>
        <p:nvPicPr>
          <p:cNvPr id="88067" name="Picture 3" descr="D:\Archivio\Archivio Dys e Books\Books\Altri libri articoli di comunicazione e placement\Articoli PP\Italia oggi\Italia oggi - 3 - 11 -2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939060"/>
            <a:ext cx="8352928" cy="479419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4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86024" name="Picture 8" descr="D:\Archivio\Archivio Dys e Books\Books\Altri libri articoli di comunicazione e placement\Articoli PP\laprovinciadilecco\2003\2003 Provincia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72009"/>
            <a:ext cx="4392488" cy="5256584"/>
          </a:xfrm>
          <a:prstGeom prst="rect">
            <a:avLst/>
          </a:prstGeom>
          <a:noFill/>
        </p:spPr>
      </p:pic>
      <p:pic>
        <p:nvPicPr>
          <p:cNvPr id="86023" name="Picture 7" descr="D:\Archivio\Archivio Dys e Books\Books\Altri libri articoli di comunicazione e placement\Articoli PP\laprovinciadilecco\2003\2003 Provincia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360040"/>
            <a:ext cx="2016224" cy="6381328"/>
          </a:xfrm>
          <a:prstGeom prst="rect">
            <a:avLst/>
          </a:prstGeom>
          <a:noFill/>
        </p:spPr>
      </p:pic>
      <p:pic>
        <p:nvPicPr>
          <p:cNvPr id="16" name="Picture 3" descr="http://www.assodolab.it/Gli_articoli_tratti_da/images/LaProvinciadiLecc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16632"/>
            <a:ext cx="2160240" cy="56886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1" descr="D:\Archivio\Archivio Dys e Books\Books\Altri libri articoli di comunicazione e placement\Articoli PP\laprovinciadilecco\2004\Scansio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8568952" cy="5040559"/>
          </a:xfrm>
          <a:prstGeom prst="rect">
            <a:avLst/>
          </a:prstGeom>
          <a:noFill/>
        </p:spPr>
      </p:pic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5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83971" name="Picture 3" descr="http://www.assodolab.it/Gli_articoli_tratti_da/images/LaProvinciadiLecc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16632"/>
            <a:ext cx="2160240" cy="56886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4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81922" name="Picture 2" descr="http://upload.wikimedia.org/wikipedia/it/9/9c/La_Repubblica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60648"/>
            <a:ext cx="2736304" cy="610407"/>
          </a:xfrm>
          <a:prstGeom prst="rect">
            <a:avLst/>
          </a:prstGeom>
          <a:noFill/>
        </p:spPr>
      </p:pic>
      <p:pic>
        <p:nvPicPr>
          <p:cNvPr id="81923" name="Picture 3" descr="D:\Archivio\Archivio Dys e Books\Books\Altri libri articoli di comunicazione e placement\Articoli PP\larepubblica\2003\repubblica 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980728"/>
            <a:ext cx="8352928" cy="49245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4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9874" name="AutoShape 2" descr="data:image/jpeg;base64,/9j/4AAQSkZJRgABAQAAAQABAAD/2wCEAAkGBxQHEhMTEhQWFhUWFRMUGBgXEhYaFhgVGBccFxUYFxYYHzQgGBonHRYYITEhKCkrLi4uFyAzRDMsNygtLisBCgoKDg0OGhAQGzUmICY0NzQvLC8vNCw0Lyw0NSwsLCwsLCwyLCwsLCwsLywsLCwsLCwsLCwsLCwsLCwsLCwsLP/AABEIAIYBeQMBEQACEQEDEQH/xAAcAAEAAgMBAQEAAAAAAAAAAAAABgcDBQgEAgH/xABPEAABAwICBQYHCwsCBQUAAAABAAIDBBEGEgUHITFBEyJRYXOyMjQ1cXKBkRUWIzNSVIKSobGzFBdCYnSDpMHR0uOToiRDY2SUU8LD0/D/xAAZAQEAAwEBAAAAAAAAAAAAAAAAAgMEBQH/xAAwEQEAAgEDAgUDAwMFAQAAAAAAAQIDBBExEiETMjNBURQiYWJxoUJS4SOBkcHwsf/aAAwDAQACEQMRAD8AhKyOEICAgICAgICAgICAgICAgICAgICAgICAgICAgICAgICAgICAgICAgICAgICAgICAgICAgICAgICAgICAgICAgICAgICAgICAgICAgICAgICAgICAgICAgICAgICAgICAgICAgICAgICAgICAgICAgICAgICAgICAg2+HMNVGJHlsDQQ22d7nWYy+653nduAJXsVmeFmPFbJP2rbwxq3ptD2fL8PKNt3j4Np/Vj3es39SurjiOXQx6alO895UnWfGSem/vFUS5luZYUeCAgICAgICAgICAgICAg2OgtHt0jJleSG3jBy2zEySsibYnYAC+5NjutxC9iFmOkWnu+9O6Nbo9wyZrEubZ5aXBzWsf4TOa4FsrNo2XvYuFnHyTJSK8NWisQEBAQEBAQEBAQEBAQEBAQEBAQEBAQEBAQEBBa+o7wKv0ofucrsXu36Liy0Fa3OXq34yT0394rJLh25lhR4ICAgICAgICAgIPnOOke1ebwP0G69H6gIM1JVPo3Z43ZXbtwII6CDsI3bCOARKtprO8FVVvqyC83ygNaA1rWtaNwa1oDWjzBC1ptywoiICAgICD1aJovdGeGHNl5WSOPNa9s7g29r7bX3XSI3nZKteq0R8rI/M6fnn8L/lVvhfls+i/V/H+UO0vhKWjrTRQ3nfZrgQzLcOaCSQSQ0C9rk/eoTXadme2G0X6I7projVE3KDVTuzfJhAAHVneDm+qFOMXzLTTRx/VLdfmsoLWtL5+V2/db7FLw6rfpMaO6d1SuiaXUcxeR/y5coJ80jQBfqIHnCjOL4U30f9sq1qqd9I90cjSx7TZzXCxB6wqmKYmJ2lJ8MYBqsQASWEMJ2iR4N3DpYwbXDrNgeBKlWk2X49Ne/fiE6o9UtLEByss0h42LGN9gaSPrKyMUNUaOnvL0zaqqGQWBmYekSgn/cCF74UPZ0mNEcSarZ9HtMlM/l2jaWZbSgdQGx/qsegFQtjmOGfJpLV717q/Isq2QQEBBKMMYEqsQgPAEUJ/wCZIDzh0sYNrvPsHWpVpNuGjFp7378Qn1DqlpYgOVlmkPGxaxvqAFx9YqyMUNVdHSOWWp1UUUo5jpmHqkafaHNK9nFD2dJj9kNxHqxqdFgvgIqGDaQ1tpQPQuc/qN+pV2xzDNk0lq9690GUGV+OOUEryZ2gWk3U8XAH8s/hv8qu8L8t30X6v4/yl2BsIe9MTDluV5QsPxeS2UEfKN96nSvS0YMPhRPfdKFNeq2fVCZXOd+WWzOc635N0m//AKqp8L8sM6Led+r+P8vj8zp+efwv+VPC/Lz6L9X8f5R3GuBvepFHIajlS+TIG8jksMpcXXznoAtbio2p0qs2n8ON90fw/oz3ZqYqfNk5R2XNlzW2E3y3F93SoxG87KcdOu0VWF+Z0/PP4X/KrPC/LX9F+r+P8oPjDD/vYqOQMnKcxr82TJ4RItbMfk9KrtHTOzNmx+Hbbdu8P6tKvSzQ+S1Ow7RnBMhHTyYtb6RB6lKMcytx6W9u89kpZqhga05qiYusbWEbW34bC0m3rU/Cj5Xxo6/Kodo37DxHQeKpc5+taXkAAkkgAAXJJ2AAcSj1YWGdVsteA+rcYWHbkbYykdd+az7T0gKyuOZ5a8ekme9uywdF4JoNHbGU8b3C1zJ8I6/Tz75fVZWRSsezXXBjrxD16F0nS6UdNHT5Xci4Mfljs0E3FgbWd4J2jYvYmJ4Spett4r7PLo5+j8XRl7I4pmtOU54Rma619zm3Gw715HTaHlZx5Y3ju0WmtVtLXgupnOgdttYl8ZPW1xuPURboXk44nhTfSUny9lXYiw3UYcflnZYHwXt2xv8ARd09RAPUqZiY5YcmK2PzNQvFYgICAgICAg2uEvHqP9pg/Eava8wsxepX93SS1Oy88VEyKR8oaBI8NDncSGizRfoFzs6yvNnm0b7tNpTG1DopxZJUNzDYWsDpCDxByA5T1FRm9YV2z46ztMsej8eUFe4NbUNDjuEjXxj1OeACfWkZKy8rqMdp2iUlU1zRaawlTaanhnmZd0fDZlkH6LZB+kAdoHnG0GyjNImd1V8NbzEz7N1LK2naXOIa1ouSSA0AcSTsAUlszsjFTrE0dTuymozEcWRyOb6nNbY+oquclVE6nHHu2WhsU0mmzlgnY523mm7X2G8hjwHEddlKLxPCdMtL+WW4Ulip9b+GGwWrYm2zODJgN2Y+BJ5yeaeklvWqctdu7Bq8X9cf7qwVTCILF1ZYIGk7VdU28QPwUZGyQje9w4sB2AcSOjfZjpv3ls02n6vutwuECyvdFptO4rpNAnLPMGv35AC59uBLWgkDrNgozeI5V3y0p5pePRGPKHSzxGybK87AJGuZc8AHOFieq915F6yjXUY7TtEpMprlZa1cHNkY6tgbZ7dszQNjm8ZAPlDj0i53jbTkr7wxarDvHXX/AHVG8XB8xVM8Oe6EZjrR4A/4pm4cHf0Wrrr8uv8AUY/7m00Ppyn00HGnlbIGWDrX2XvbeOor2JieE6Xrfyy2K9TR1+OaBhINSy4JB2O3jfwUeuvyq8fHHu/Pf3o/50z2O/onXX5efUY/7lda2cQw6bdTNp5BI1glLiL2zOLQ3eN9mn2qrJbfbZj1WSt9umWg1feUaTtD3HKNPNCrT+pDodaXXRyfDDKzSP5ZKA4Rwxsjad3KBzy55HSAW26yTvAUOj7t1M4onJ1ykamuaSvxdRaPJbJUxBw2EB2Yg9BDbkKPXX5V2zUrzKgtN5JqqfkTnY+aQx5Qec17yWgC177QLWWaeXJvtN52XBq9wM3QTGzztDqlwvtsRCCPBb+t0u9Q2XvfSm3eXQ0+nikdVuf/AI0WP8V13LikgjfTh7hGx2zlJiTlBZINjW3I8E5hxI2hRva2+0K8+bJ1dFY2/wC3uxdWDA+jmUsLvh5g4Ofc5iTtnlJ33N7DbcXHyV7b7a7Qllt4OPpjmf8A0y8mo7Y2s88H3PXmL3R0XFkMwLiI4bqmvJ+CfaOUcMhOx3nadvmzDiq626Z3ZsGXov8AhM9YRnwnUMraOQsjnNpGb4nTAXu5m452jeNt2uN9qsvvWd4adR1Y7ddfdMtDynFVH/xlKY84s6N+5w4Pb+k0cRexBHmJsj7o7w01/wBSn3wpzHGFH4XmsLuhfcxvO/rY/wDWH2jb0gUXr0y52bDOOfwjaioEBAQEBAQbXCXj1H+0wfiNXteYWYvUr+7pJanZV9rdxC/RcMcETi10+cucDYiNtgQDwLi7f0A9Kqy227QyarLNa7R7qYAsqXNfqC39TWm31cctNIS4Q5HRkm5DHXBZ5gQLelbcArsU+zo6PJMxNZ9lkK1sUpraxA+uqnUoJEUOW7RufIQHFx6bXAA4EHpWfJbednN1WSZt0+0IGoMj9Y8xkOaSHAgggkEEbQQRtB60HQ2BNMu09RRSv+M5zHnpcw5c3rADvWtNJ3jd2MF5vSJlmxpTCsoKtpF/gJHD0mNL2n6zQl43rL3NG9JhzkszjNphjRB07VQwC4D3c4jhG0ZnnqNgQOshexG87LMVOu8VdH08DaZrWMAa1rQ1oG4NAsAOqy1OxEbRtCJayMWnDkIZERy8twzjkaPCkI6dtgDx6bEKu9tlGozeHXtzKi5ZDM4ucS5ziSXOJLiTvJJ2kqhy99+XwRdHi69U+JXaXhfBM4ukgy2cTtdEdjbniWkWJ6C3jdXY7bxs6elyzeu08wnb2CQEEXBBBB3EHeCrWpzViHRvuRVTwcI5HNb6G9l+vKWrJMbTs4uSvReateiC19R3gVfpQ/c5XYvdv0XFloK1ucvVvxknpv7xWSXDtzLCjwQSDV95RpO0PccpU80LtP6kOh1pddjqJ20zXPeQ1rQXOcTsDQLkk9FkeTO3eVF42x1LiFzmRudHTbQGg2Mg6ZOm/wAncOs7Vmtebfs5mbUTedo4Q8bFFmWJqfw8K6Z1XILshOWO+4ykXJ+i0j1vB4KzHXed2zSY956p9mTWLjmYVQhpJTG2ncczm258u5wN9jmt2tynYTffYJe879nuo1Furas8JPq8xfJirOyeFuaENcZG+CSSQ3mHwXbHG4PA7lOl+rtK/T5pybxMcPjEGGqTHMpkjqzyrG8llY5j2tyk74/CG0niLryaxed4l5kxUzTvEthgPCDsJ8uHSiUSGMghhbbLmvcXPyulSpXpTwYfD37ovS6omx86oq+bxDIw2303kj7FDwvmVEaKP6pTnRVVAKcspnipFM0NFnte4uYzmjONmYjZdWRMbdvZqrNen7e+yotO6x6zSzgY3fk7AQ5rYzckg3Gd58PzWAPEFUTkmXPvqr247LJp5I9YmjSHANe4Fp/6VQzcRxttB62utxVsbXq2Rtnx/wDuVFTwupnOY8WcxzmOHQ5ps4eogqhy5iYnaXwjwQEBAQEG1wl49R/tMH4jV7XmFmL1K/u6SWp2VP67fGKbsn99U5eYc/W+aFcKpiEFjakvGajsW99W4uW3ReaVwq50HO2PPKNX2p7oWa/mlyM/qWaFRUiC79Tvk/8AfS/yV+PyuppPTSfEnilV2E34ZU7cSuyeWXNAWVxYWZqSoM8tTOR4DGRNPpkuf3Ge1WYo7zLboq95stxXugobHsNTpivneIJy1ruSZaCQjJHzbtIG0F2Z30lmvvNpcvPF7ZJnaUf9xKn5tP8A+PJ/ao7T8KfDv8T/AMHuJU/Np/8Ax5P7U2n4PDv8T/wmWqegnoq+74ZWNMMjSXxPaN7SBdwtvaFPHE9TTpaWi/eFzrQ6KhNabQ3Sc9uIhJ8/JNH3ALPk8zlar1ZRNQZ1r6jvAq/Sh+5yuxe7fouLLQVrc5erfjJPTf3iskuHbmWFHggkGr7yjSdoe45Sp5oXaf1IdDrS66vtculjSUscDTYzvObs47Fw+sWeq6qyz22ZNXfam3yplUuaIL00IferoVsgHObTum28ZZBnaD9JzW+pXx9tHVp/p4d/wosku2kkk7STvJ4k9aocpbGAz7haGqqseG/lntPoDk4x9cH2q2naky6GD7MM2VM0ZbW3jceI9apc9b2peskq21Qkke8NMOXPI52W4ffLmOzcN3Qr8Xu6OjtMxO8qprK2St+Nkkksf05HP7xVLBNptzKdal6/kKuWHhLFm+lG7Z9j3exWYp7tWjttaYRTFtB7mVtTENgbK4tHQ1/PYPquChaNpmGfNXpvMJbqX0mYKmWnJ5ssecbf04zwHW1x+qFPFPfZo0dtrTVrdbGjxQ6Qe4bpmMl6s21jvtZf6S8yRtZDVV2yfuhygzCAgICAg2uEvHqP9pg/Eava8wsxepX93SS1Oyp/Xb4xTdk/vqnLzDn63zQrhVMQgsbUl4zUdi3vq3Fy26LzSuFXOg52x55Rq+1PdCzX80uRn9SzQqKkQXfqd8n/AL6X+Svx+V1NJ6aT4k8Uquwm/DKnbiV2Tyy5oCyuLC5NSbLUk56agj2RRn/3K7DxLpaPyT+6xFa1iAgICCK47xizDEeVtnVDwcjOAG7lH/qjo4kW6SIXv0woz54xx+VEVlU+te6SRxe95LnOO8n/APcNw3LO5VrTad5YUeLX1HeBV+lD9zldi92/RcWWgrW5y9W/GSem/vFZJcO3MsKPBBINX3lGk7Q9xylTzQu0/qQ6HWl11Pa7ZL1FM3gIXH6z7HuhUZeYc/Wz90K5VbE+ZNx8xXk8Do7EWgvdyjNKH8mHCIZsmawY5rrZbj5Nt61WrvGzs5MfXTpQb8zv/efw3+RV+F+WX6L9X8JbPhHlNGDR7ZctmsBk5O98sgkccmbiQePFTmn27L5w/wCl4e6Jfmd/7z+G/wAih4X5UfRfq/hK8DYQ96YmHLcrypYfi8lsub9Y3vm+xTrXpX4MPhb990U/M9/3n8N/kUPC/LP9F+r+G1wvq3OH6qOoFVnyZ7t5DLmDmFvhZzbeDu4KVce077rMWl6LRbd94r1cDENS+oFRyecMBbyOba1uW9844AcOCWx7zu9y6Xrt1b7MeGNWvuBVRVAqs/J5+byGXMHMcy2bObeFfdwXkY9p33eYtL0Wi27Sa8GAS0h4lkw9jmW7xUcvMK9bzVWarYRAQEBAQbXCXj1H+0wfiNXteYWYvUr+7pJanZU/rt8Ypuyf31Tl5hz9b5oVwqmIQWNqS8ZqOxb31bi5bdF5pXCrnQc7Y88o1fanuhZr+aXIz+pZoVFSILv1O+T/AN9L/JX4/K6mk9NJ8SeKVXYTfhlTtxK7J5Zc0BZXFhcGpGcOp6lnFswf6nsaB+GfYrsXEujo5+2YWQrWxQmkcbaRo5ZYzVOuySRnxcP6Li35HUs02tvy5dtRli0xu8/v+0j86d/pw/2Lzqt8o/U5fk9/2kfnTv8ATh/sTqt8n1OX5Pf9pH507/Th/sTqt8n1OX5aKurJNISOlleXvcbucd54DzC2yw2Beb7qbWm07ywI8EFr6jvAq/Sh+5yuxe7fouLLQVrc5erfjJPTf3iskuHbmWFHggkGr7yjSdoe45Sp5oXaf1IdDrS66m9dnjUHYHvlU5eXO1vmhXiqY344XBXki9cWk6Y0K6Rh2mCGfrs3LI77AVot3pu6uX7sO8fCjuVd8p31iqHL3n5WxC86Vw46xOaON19u0chLm3+iz7VbzjdCJm2n/wDeyp+Vd8p31iqnP3n5WpqQeXNrLknbBvN+D1di92/RT2sqsyu+U76xVLBvPymGqeF1VpGM3JEccsh2n5PJ/fIFPH5mjSxM5Hn1m1pqNJT2cbM5OMWJ4MBd/uJHqXl5+6XmptM5JZtVULqvSURuSI2SyHad2Xkx9sgXtO9nul3nI2euuqElVBH8iEuP03kf/H9q9yz3T1k/dEK7VbGICAgICDa4S8eo/wBpg/Eava8wsxepX93SS1Oyp/Xb4xTdk/vqnLzDn63zQrhVMQgsbUl4zUdi3vq3Fy26LzSuFXOg52x55Rq+1PdCzX80uRn9SzQqKkQXfqd8n/vpf5K/H5XU0nppPiTxSq7Cb8MqduJXZPLLmgLK4sJ5qd0oKKsdC42E8dh2kd3N/wBpk+xTxztZr0l9r7fK7FodJSGtrQR0bV8u0fB1HOvwEoFnt9YAd13d0LPkjaXM1WPpv1fKDqDKICAgICC19R3gVfpQ/c5XYvdv0XFloK1ucvVvxknpv7xWSXDtzLCjwQSDV95RpO0PccpU80LtP6kOh1pddTeuzxqDsD3yqcvLna3zQrxVMYgunVPpNulaF1NJtMJdGQeMUly31bXN+irsc7xs6elv1U6Z9lT4h0Q7QVRLTvvzHc0n9Jh2sd6xb13HBUzG07Ofkp0WmqwdTdW2siq6N+1p+Et0tkbycg6tzfrFW4p5hs0dt4mktfo7VLUzE8tNHG0EgWBe4gHfl2AXG3ed68jFKFdHb3lYODMKR4WErY5XSF+QuzZdmXNawA2eEd/QrK16WvDhjHvtKIVuqNkgvT1R80jA4H6TCLewqE4viWedFH9Mtnq/wtJhAVc1VlvlABYS4cmwF7yNgO022WHgr2lZrvMrNPhnFvNlPVtWa+SSV3hSPfIfO9xcR9qp337uba3VMytvU7oT8igkqpBYzWDL8ImX53Vmdf1NaeKuxR23dDSY+mvVPurXF2lvdysnnHgudZnZtGVh6rgZrdLiqrTvO7Fmv13mWoXisQEBAQEG1wl49R/tMH4jV7XmFmL1K/u6SWp2VP67fGKbsn99U5eYc/W+aFcKpiEFjakvGajsW99W4uW3ReaVwq50HO2PPKNX2p7oWa/mlyM/qWaFRUiC79Tvk/8AfS/yV+PyuppPTSfEnilV2E34ZU7cSuyeWXNAWVxYZqWodSPZIw2exzXtPQ5puD9iPYmYneHReFtPMxFTsmZsJ5r232skA5zT946QQeK01t1Ru7GLJF67w9OmtExabhdDM3Mx3taRuc08HBezETG0pXpF42lSuI9XlXodxMbDPFwdGLvA/WjG2/muPNuWeaTDm5NNevHeEWfSSMNjG8HoLHA+yyjsz9M/DZaNwtWaTIEVNKf1nMLGfXfYL2KzPssrhyW4hLqnALMOUNRU1ThJKIy1jG35Nj38xriTte4FwI3AdB2FTmm1d5aJ08Y6Ta3eVcqtiEFkak64RT1EJO2SNj2/uyQ4ee0g9isxT3bdFb7phb6vdBSOO8C1FDPJLBG6WGRznjI0ucwuN3NLBtsCTYgbt6z3pMTu5ufT2i0zXvCMQYeqqi+Wmm2AkkxOa0AbTdzgAPWVHafhRGK8+zWDavFaQ6vvKNJ2h7jlKnmhdp/Uh0OtLrqb12eNQdge+VTl5c7W+aFeKpjEG5wlp92G6lkzblvgyNH6UZ3jziwI6wOF17W207rcWTw7bro0vh2jxq2nncS5oF2uY7KXxnexx32vw2EG42XKvmsW7ulbHTLtZH67HlLhiVtJT0+VjJGtldlMYYLjOWttme6225tffc3uoTkivaIVW1FMc9EQ8OuOOeAwzRzScg8cm5rZHBgftLSQDY5m3+p1pl35Q1fVG0xPZ9ajRZtZ54PuemKOTRcWVposzCVraZz2yPcGN5N7mEuJsNrT1qqPwxU6t9q8rrxRig4KgpWOvUSus12Z5DnNY34STNY2JcW2v0noV9rdMQ6eXN4URv3eaLQWj8fxtqmxPjJfzyG8mXkHnNdbmvvuzt29YIIXnTW/d54ePNHVs8mtLE7dFQ/kNPYPewNfl3RQ2tl2bi4bLcG33XCZLbdoQ1OWKx0V5/6U8qXOEBAQEBAQbXCXj1H+0wfiNXteYWYvUr+7pJanZU/rt8Ypuyf31Tl5hz9b5oVwqmIQWNqS8ZqOxb31bi5bdF5pXCrnQc7Y88o1fanuhZr+aXIz+pZoVFSILv1O+T/30v8AJX4/K6mk9NJ8SeKVXYTfhlTtxK7J5Zc0BZXFh+oN1hTEsuGJuUi5zXWEkZNmvaN3mcLmzuF+IJBlW01W4stsc7wvTDeJ6fEbM0L+cBd0brCRnnb0dYuOtX1tFuHUx5a3js3KksEBBXmubSbYqVkAcM8krXObcZuTaCb232zBqqyz22ZNZbanSptUuaIPXorSL9EzRzxGz43ZhfceBB6iCQeopE7TulS01mLQ6BwtiiDEsYdE6zwBnjJ57D1ji3ocNh89wNNbRZ18WWuSN4btSWNDjur/ACLR9W69vgnMB65Pg2/a4KN5+2VWadscy52WZx0g1feUaTtD3HKVPNC7T+pDodaXXU3rs8ag7A98qnLy52t80K8VTGICCT4LxnLhd1rcpA43fHfaDxdGeDurcereJVvNV+HPOOdvZaNRRaP1hxB4Ic4C2Zpyzx9TgeG/Y4EcR0q2YrdumuPPG72QYYz0LqGok5VmUsY/LZ7WDbHcXIzMNrHjlGzeven7dpTjF9nRMtLqtw/Ph81bJ2ZbujDHXBa8NzjM2x3bQdtjtXmOJjfdVpsdqdUWeDVhgmTR0jqqqZke27YmEgkXHOkNjsNjlHnd1KOOnfeUNNgms9Vm/rsER6WqnVVa8ygWDIhzYmRt3Bx3v23cdoF3HZZSmm87yutgi1uq3dpsXaxYdEs5CgyPeBlztA5GIDZzbbHkcAOaPVZeWybdoVZdTFY6acqhnmdUOc97i5ziXOcTckneSelUufMzM7y+EeCAgICAgIMlPO6mc17CWua4OaRvDgbgj1o9iZid4bn351/zuX2j+il12+Vvj5P7mv0npabSxa6eV0haCAXW2A7SNi8mZnlC17W80vEvEBB7NGaWm0SXOgkdGXCxLbbRvttXsTMcJ1vavllsffnX/O5faP6L3rt8p+Pk/uaerqX1j3SSOLnuN3OO8npKiqmZmd5YkeCDaaOxFVaLZycM742XLsrSLXO87l7FpjhZXLesbRLNNi6tna5rqmQtcC0gkWIIsQdnQveq3y9nPkntu0qiqEBB9RSOhcHNcWuG0OaSHA9II2hHsTMd4SrR2savoRblRKBuErA4/WbZx9ZKlF7Qvrqske+7YHWzXH9Cm/0pf/tXviWT+sv8Q1mkdYVfXgjluTB4RMDP921w9RXk3tKu2pyW90YkeZSXOJc4m5JJJJ6STtJUVMzv3l8o8EBB9wzOp3B7HOa4bQ5ri1wPU4bQj2JmJ3hJKTWDpCmFhUFwHy443H6xbmPrKlF7fK6NTlj3eXTWMazTbDHPNeMkEsDGNBINxcgXO0A7+C8m0zy8vnveNplol4pZqOqfRPbJG4te03a4bwd2z2o9iZid4bf351/zuX2j+il12+Vvj5P7mu0npWbSzg6eR0jmjKC61wL3ts615MzPKu17W72l414iICAgyU1Q+kcHxucx43OY4tcPMRtR7EzE7wmGjNZ1dRAB5jmH/UZZ1vSYR7SCpxktDRXV5I57t0zXC8b6RpPVUEfZyZXviz8Lfrf0/wAvNV63aiQfBU8TD0uc9/3ZU8WXk623tCJabxTV6cuJ5nFvyG2bH62t8L13UJtM8s98178y068VCAgICAgICAgICAgICAgICAgICAgICAgICAgICAgICAgICAgICAgICAgICAgICAgICAgICAgICAgICAgICAgICAgICAgICAgICAgICAgICAgICAgICAgICAgICAgICAgICAgICAgICAgICAgICAgICAgICAgICAgICAgICAgICAgICAgICAgICAgICAgICAgICAgICAg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9876" name="AutoShape 4" descr="data:image/jpeg;base64,/9j/4AAQSkZJRgABAQAAAQABAAD/2wCEAAkGBxQHEhMTEhQWFhUWFRMUGBgXEhYaFhgVGBccFxUYFxYYHzQgGBonHRYYITEhKCkrLi4uFyAzRDMsNygtLisBCgoKDg0OGhAQGzUmICY0NzQvLC8vNCw0Lyw0NSwsLCwsLCwyLCwsLCwsLywsLCwsLCwsLCwsLCwsLCwsLCwsLP/AABEIAIYBeQMBEQACEQEDEQH/xAAcAAEAAgMBAQEAAAAAAAAAAAAABgcDBQgEAgH/xABPEAABAwICBQYHCwsCBQUAAAABAAIDBBEGEgUHITFBEyJRYXOyMjQ1cXKBkRUWIzNSVIKSobGzFBdCYnSDpMHR0uOToiRDY2SUU8LD0/D/xAAZAQEAAwEBAAAAAAAAAAAAAAAAAgMEBQH/xAAwEQEAAgEDAgUDAwMFAQAAAAAAAQIDBBExEiETMjNBURQiYWJxoUJS4SOBkcHwsf/aAAwDAQACEQMRAD8AhKyOEICAgICAgICAgICAgICAgICAgICAgICAgICAgICAgICAgICAgICAgICAgICAgICAgICAgICAgICAgICAgICAgICAgICAgICAgICAgICAgICAgICAgICAgICAgICAgICAgICAgICAgICAgICAgICAgICAgICAgICAg2+HMNVGJHlsDQQ22d7nWYy+653nduAJXsVmeFmPFbJP2rbwxq3ptD2fL8PKNt3j4Np/Vj3es39SurjiOXQx6alO895UnWfGSem/vFUS5luZYUeCAgICAgICAgICAgICAg2OgtHt0jJleSG3jBy2zEySsibYnYAC+5NjutxC9iFmOkWnu+9O6Nbo9wyZrEubZ5aXBzWsf4TOa4FsrNo2XvYuFnHyTJSK8NWisQEBAQEBAQEBAQEBAQEBAQEBAQEBAQEBAQEBBa+o7wKv0ofucrsXu36Liy0Fa3OXq34yT0394rJLh25lhR4ICAgICAgICAgIPnOOke1ebwP0G69H6gIM1JVPo3Z43ZXbtwII6CDsI3bCOARKtprO8FVVvqyC83ygNaA1rWtaNwa1oDWjzBC1ptywoiICAgICD1aJovdGeGHNl5WSOPNa9s7g29r7bX3XSI3nZKteq0R8rI/M6fnn8L/lVvhfls+i/V/H+UO0vhKWjrTRQ3nfZrgQzLcOaCSQSQ0C9rk/eoTXadme2G0X6I7projVE3KDVTuzfJhAAHVneDm+qFOMXzLTTRx/VLdfmsoLWtL5+V2/db7FLw6rfpMaO6d1SuiaXUcxeR/y5coJ80jQBfqIHnCjOL4U30f9sq1qqd9I90cjSx7TZzXCxB6wqmKYmJ2lJ8MYBqsQASWEMJ2iR4N3DpYwbXDrNgeBKlWk2X49Ne/fiE6o9UtLEByss0h42LGN9gaSPrKyMUNUaOnvL0zaqqGQWBmYekSgn/cCF74UPZ0mNEcSarZ9HtMlM/l2jaWZbSgdQGx/qsegFQtjmOGfJpLV717q/Isq2QQEBBKMMYEqsQgPAEUJ/wCZIDzh0sYNrvPsHWpVpNuGjFp7378Qn1DqlpYgOVlmkPGxaxvqAFx9YqyMUNVdHSOWWp1UUUo5jpmHqkafaHNK9nFD2dJj9kNxHqxqdFgvgIqGDaQ1tpQPQuc/qN+pV2xzDNk0lq9690GUGV+OOUEryZ2gWk3U8XAH8s/hv8qu8L8t30X6v4/yl2BsIe9MTDluV5QsPxeS2UEfKN96nSvS0YMPhRPfdKFNeq2fVCZXOd+WWzOc635N0m//AKqp8L8sM6Led+r+P8vj8zp+efwv+VPC/Lz6L9X8f5R3GuBvepFHIajlS+TIG8jksMpcXXznoAtbio2p0qs2n8ON90fw/oz3ZqYqfNk5R2XNlzW2E3y3F93SoxG87KcdOu0VWF+Z0/PP4X/KrPC/LX9F+r+P8oPjDD/vYqOQMnKcxr82TJ4RItbMfk9KrtHTOzNmx+Hbbdu8P6tKvSzQ+S1Ow7RnBMhHTyYtb6RB6lKMcytx6W9u89kpZqhga05qiYusbWEbW34bC0m3rU/Cj5Xxo6/Kodo37DxHQeKpc5+taXkAAkkgAAXJJ2AAcSj1YWGdVsteA+rcYWHbkbYykdd+az7T0gKyuOZ5a8ekme9uywdF4JoNHbGU8b3C1zJ8I6/Tz75fVZWRSsezXXBjrxD16F0nS6UdNHT5Xci4Mfljs0E3FgbWd4J2jYvYmJ4Spett4r7PLo5+j8XRl7I4pmtOU54Rma619zm3Gw715HTaHlZx5Y3ju0WmtVtLXgupnOgdttYl8ZPW1xuPURboXk44nhTfSUny9lXYiw3UYcflnZYHwXt2xv8ARd09RAPUqZiY5YcmK2PzNQvFYgICAgICAg2uEvHqP9pg/Eava8wsxepX93SS1Oy88VEyKR8oaBI8NDncSGizRfoFzs6yvNnm0b7tNpTG1DopxZJUNzDYWsDpCDxByA5T1FRm9YV2z46ztMsej8eUFe4NbUNDjuEjXxj1OeACfWkZKy8rqMdp2iUlU1zRaawlTaanhnmZd0fDZlkH6LZB+kAdoHnG0GyjNImd1V8NbzEz7N1LK2naXOIa1ouSSA0AcSTsAUlszsjFTrE0dTuymozEcWRyOb6nNbY+oquclVE6nHHu2WhsU0mmzlgnY523mm7X2G8hjwHEddlKLxPCdMtL+WW4Ulip9b+GGwWrYm2zODJgN2Y+BJ5yeaeklvWqctdu7Bq8X9cf7qwVTCILF1ZYIGk7VdU28QPwUZGyQje9w4sB2AcSOjfZjpv3ls02n6vutwuECyvdFptO4rpNAnLPMGv35AC59uBLWgkDrNgozeI5V3y0p5pePRGPKHSzxGybK87AJGuZc8AHOFieq915F6yjXUY7TtEpMprlZa1cHNkY6tgbZ7dszQNjm8ZAPlDj0i53jbTkr7wxarDvHXX/AHVG8XB8xVM8Oe6EZjrR4A/4pm4cHf0Wrrr8uv8AUY/7m00Ppyn00HGnlbIGWDrX2XvbeOor2JieE6Xrfyy2K9TR1+OaBhINSy4JB2O3jfwUeuvyq8fHHu/Pf3o/50z2O/onXX5efUY/7lda2cQw6bdTNp5BI1glLiL2zOLQ3eN9mn2qrJbfbZj1WSt9umWg1feUaTtD3HKNPNCrT+pDodaXXRyfDDKzSP5ZKA4Rwxsjad3KBzy55HSAW26yTvAUOj7t1M4onJ1ykamuaSvxdRaPJbJUxBw2EB2Yg9BDbkKPXX5V2zUrzKgtN5JqqfkTnY+aQx5Qec17yWgC177QLWWaeXJvtN52XBq9wM3QTGzztDqlwvtsRCCPBb+t0u9Q2XvfSm3eXQ0+nikdVuf/AI0WP8V13LikgjfTh7hGx2zlJiTlBZINjW3I8E5hxI2hRva2+0K8+bJ1dFY2/wC3uxdWDA+jmUsLvh5g4Ofc5iTtnlJ33N7DbcXHyV7b7a7Qllt4OPpjmf8A0y8mo7Y2s88H3PXmL3R0XFkMwLiI4bqmvJ+CfaOUcMhOx3nadvmzDiq626Z3ZsGXov8AhM9YRnwnUMraOQsjnNpGb4nTAXu5m452jeNt2uN9qsvvWd4adR1Y7ddfdMtDynFVH/xlKY84s6N+5w4Pb+k0cRexBHmJsj7o7w01/wBSn3wpzHGFH4XmsLuhfcxvO/rY/wDWH2jb0gUXr0y52bDOOfwjaioEBAQEBAQbXCXj1H+0wfiNXteYWYvUr+7pJanZV9rdxC/RcMcETi10+cucDYiNtgQDwLi7f0A9Kqy227QyarLNa7R7qYAsqXNfqC39TWm31cctNIS4Q5HRkm5DHXBZ5gQLelbcArsU+zo6PJMxNZ9lkK1sUpraxA+uqnUoJEUOW7RufIQHFx6bXAA4EHpWfJbednN1WSZt0+0IGoMj9Y8xkOaSHAgggkEEbQQRtB60HQ2BNMu09RRSv+M5zHnpcw5c3rADvWtNJ3jd2MF5vSJlmxpTCsoKtpF/gJHD0mNL2n6zQl43rL3NG9JhzkszjNphjRB07VQwC4D3c4jhG0ZnnqNgQOshexG87LMVOu8VdH08DaZrWMAa1rQ1oG4NAsAOqy1OxEbRtCJayMWnDkIZERy8twzjkaPCkI6dtgDx6bEKu9tlGozeHXtzKi5ZDM4ucS5ziSXOJLiTvJJ2kqhy99+XwRdHi69U+JXaXhfBM4ukgy2cTtdEdjbniWkWJ6C3jdXY7bxs6elyzeu08wnb2CQEEXBBBB3EHeCrWpzViHRvuRVTwcI5HNb6G9l+vKWrJMbTs4uSvReateiC19R3gVfpQ/c5XYvdv0XFloK1ucvVvxknpv7xWSXDtzLCjwQSDV95RpO0PccpU80LtP6kOh1pddjqJ20zXPeQ1rQXOcTsDQLkk9FkeTO3eVF42x1LiFzmRudHTbQGg2Mg6ZOm/wAncOs7Vmtebfs5mbUTedo4Q8bFFmWJqfw8K6Z1XILshOWO+4ykXJ+i0j1vB4KzHXed2zSY956p9mTWLjmYVQhpJTG2ncczm258u5wN9jmt2tynYTffYJe879nuo1Furas8JPq8xfJirOyeFuaENcZG+CSSQ3mHwXbHG4PA7lOl+rtK/T5pybxMcPjEGGqTHMpkjqzyrG8llY5j2tyk74/CG0niLryaxed4l5kxUzTvEthgPCDsJ8uHSiUSGMghhbbLmvcXPyulSpXpTwYfD37ovS6omx86oq+bxDIw2303kj7FDwvmVEaKP6pTnRVVAKcspnipFM0NFnte4uYzmjONmYjZdWRMbdvZqrNen7e+yotO6x6zSzgY3fk7AQ5rYzckg3Gd58PzWAPEFUTkmXPvqr247LJp5I9YmjSHANe4Fp/6VQzcRxttB62utxVsbXq2Rtnx/wDuVFTwupnOY8WcxzmOHQ5ps4eogqhy5iYnaXwjwQEBAQEG1wl49R/tMH4jV7XmFmL1K/u6SWp2VP67fGKbsn99U5eYc/W+aFcKpiEFjakvGajsW99W4uW3ReaVwq50HO2PPKNX2p7oWa/mlyM/qWaFRUiC79Tvk/8AfS/yV+PyuppPTSfEnilV2E34ZU7cSuyeWXNAWVxYWZqSoM8tTOR4DGRNPpkuf3Ge1WYo7zLboq95stxXugobHsNTpivneIJy1ruSZaCQjJHzbtIG0F2Z30lmvvNpcvPF7ZJnaUf9xKn5tP8A+PJ/ao7T8KfDv8T/AMHuJU/Np/8Ax5P7U2n4PDv8T/wmWqegnoq+74ZWNMMjSXxPaN7SBdwtvaFPHE9TTpaWi/eFzrQ6KhNabQ3Sc9uIhJ8/JNH3ALPk8zlar1ZRNQZ1r6jvAq/Sh+5yuxe7fouLLQVrc5erfjJPTf3iskuHbmWFHggkGr7yjSdoe45Sp5oXaf1IdDrS66vtculjSUscDTYzvObs47Fw+sWeq6qyz22ZNXfam3yplUuaIL00IferoVsgHObTum28ZZBnaD9JzW+pXx9tHVp/p4d/wosku2kkk7STvJ4k9aocpbGAz7haGqqseG/lntPoDk4x9cH2q2naky6GD7MM2VM0ZbW3jceI9apc9b2peskq21Qkke8NMOXPI52W4ffLmOzcN3Qr8Xu6OjtMxO8qprK2St+Nkkksf05HP7xVLBNptzKdal6/kKuWHhLFm+lG7Z9j3exWYp7tWjttaYRTFtB7mVtTENgbK4tHQ1/PYPquChaNpmGfNXpvMJbqX0mYKmWnJ5ssecbf04zwHW1x+qFPFPfZo0dtrTVrdbGjxQ6Qe4bpmMl6s21jvtZf6S8yRtZDVV2yfuhygzCAgICAg2uEvHqP9pg/Eava8wsxepX93SS1Oyp/Xb4xTdk/vqnLzDn63zQrhVMQgsbUl4zUdi3vq3Fy26LzSuFXOg52x55Rq+1PdCzX80uRn9SzQqKkQXfqd8n/AL6X+Svx+V1NJ6aT4k8Uquwm/DKnbiV2Tyy5oCyuLC5NSbLUk56agj2RRn/3K7DxLpaPyT+6xFa1iAgICCK47xizDEeVtnVDwcjOAG7lH/qjo4kW6SIXv0woz54xx+VEVlU+te6SRxe95LnOO8n/APcNw3LO5VrTad5YUeLX1HeBV+lD9zldi92/RcWWgrW5y9W/GSem/vFZJcO3MsKPBBINX3lGk7Q9xylTzQu0/qQ6HWl11Pa7ZL1FM3gIXH6z7HuhUZeYc/Wz90K5VbE+ZNx8xXk8Do7EWgvdyjNKH8mHCIZsmawY5rrZbj5Nt61WrvGzs5MfXTpQb8zv/efw3+RV+F+WX6L9X8JbPhHlNGDR7ZctmsBk5O98sgkccmbiQePFTmn27L5w/wCl4e6Jfmd/7z+G/wAih4X5UfRfq/hK8DYQ96YmHLcrypYfi8lsub9Y3vm+xTrXpX4MPhb990U/M9/3n8N/kUPC/LP9F+r+G1wvq3OH6qOoFVnyZ7t5DLmDmFvhZzbeDu4KVce077rMWl6LRbd94r1cDENS+oFRyecMBbyOba1uW9844AcOCWx7zu9y6Xrt1b7MeGNWvuBVRVAqs/J5+byGXMHMcy2bObeFfdwXkY9p33eYtL0Wi27Sa8GAS0h4lkw9jmW7xUcvMK9bzVWarYRAQEBAQbXCXj1H+0wfiNXteYWYvUr+7pJanZU/rt8Ypuyf31Tl5hz9b5oVwqmIQWNqS8ZqOxb31bi5bdF5pXCrnQc7Y88o1fanuhZr+aXIz+pZoVFSILv1O+T/AN9L/JX4/K6mk9NJ8SeKVXYTfhlTtxK7J5Zc0BZXFhcGpGcOp6lnFswf6nsaB+GfYrsXEujo5+2YWQrWxQmkcbaRo5ZYzVOuySRnxcP6Li35HUs02tvy5dtRli0xu8/v+0j86d/pw/2Lzqt8o/U5fk9/2kfnTv8ATh/sTqt8n1OX5Pf9pH507/Th/sTqt8n1OX5aKurJNISOlleXvcbucd54DzC2yw2Beb7qbWm07ywI8EFr6jvAq/Sh+5yuxe7fouLLQVrc5erfjJPTf3iskuHbmWFHggkGr7yjSdoe45Sp5oXaf1IdDrS66m9dnjUHYHvlU5eXO1vmhXiqY344XBXki9cWk6Y0K6Rh2mCGfrs3LI77AVot3pu6uX7sO8fCjuVd8p31iqHL3n5WxC86Vw46xOaON19u0chLm3+iz7VbzjdCJm2n/wDeyp+Vd8p31iqnP3n5WpqQeXNrLknbBvN+D1di92/RT2sqsyu+U76xVLBvPymGqeF1VpGM3JEccsh2n5PJ/fIFPH5mjSxM5Hn1m1pqNJT2cbM5OMWJ4MBd/uJHqXl5+6XmptM5JZtVULqvSURuSI2SyHad2Xkx9sgXtO9nul3nI2euuqElVBH8iEuP03kf/H9q9yz3T1k/dEK7VbGICAgICDa4S8eo/wBpg/Eava8wsxepX93SS1Oyp/Xb4xTdk/vqnLzDn63zQrhVMQgsbUl4zUdi3vq3Fy26LzSuFXOg52x55Rq+1PdCzX80uRn9SzQqKkQXfqd8n/vpf5K/H5XU0nppPiTxSq7Cb8MqduJXZPLLmgLK4sJ5qd0oKKsdC42E8dh2kd3N/wBpk+xTxztZr0l9r7fK7FodJSGtrQR0bV8u0fB1HOvwEoFnt9YAd13d0LPkjaXM1WPpv1fKDqDKICAgICC19R3gVfpQ/c5XYvdv0XFloK1ucvVvxknpv7xWSXDtzLCjwQSDV95RpO0PccpU80LtP6kOh1pddTeuzxqDsD3yqcvLna3zQrxVMYgunVPpNulaF1NJtMJdGQeMUly31bXN+irsc7xs6elv1U6Z9lT4h0Q7QVRLTvvzHc0n9Jh2sd6xb13HBUzG07Ofkp0WmqwdTdW2siq6N+1p+Et0tkbycg6tzfrFW4p5hs0dt4mktfo7VLUzE8tNHG0EgWBe4gHfl2AXG3ed68jFKFdHb3lYODMKR4WErY5XSF+QuzZdmXNawA2eEd/QrK16WvDhjHvtKIVuqNkgvT1R80jA4H6TCLewqE4viWedFH9Mtnq/wtJhAVc1VlvlABYS4cmwF7yNgO022WHgr2lZrvMrNPhnFvNlPVtWa+SSV3hSPfIfO9xcR9qp337uba3VMytvU7oT8igkqpBYzWDL8ImX53Vmdf1NaeKuxR23dDSY+mvVPurXF2lvdysnnHgudZnZtGVh6rgZrdLiqrTvO7Fmv13mWoXisQEBAQEG1wl49R/tMH4jV7XmFmL1K/u6SWp2VP67fGKbsn99U5eYc/W+aFcKpiEFjakvGajsW99W4uW3ReaVwq50HO2PPKNX2p7oWa/mlyM/qWaFRUiC79Tvk/8AfS/yV+PyuppPTSfEnilV2E34ZU7cSuyeWXNAWVxYZqWodSPZIw2exzXtPQ5puD9iPYmYneHReFtPMxFTsmZsJ5r232skA5zT946QQeK01t1Ru7GLJF67w9OmtExabhdDM3Mx3taRuc08HBezETG0pXpF42lSuI9XlXodxMbDPFwdGLvA/WjG2/muPNuWeaTDm5NNevHeEWfSSMNjG8HoLHA+yyjsz9M/DZaNwtWaTIEVNKf1nMLGfXfYL2KzPssrhyW4hLqnALMOUNRU1ThJKIy1jG35Nj38xriTte4FwI3AdB2FTmm1d5aJ08Y6Ta3eVcqtiEFkak64RT1EJO2SNj2/uyQ4ee0g9isxT3bdFb7phb6vdBSOO8C1FDPJLBG6WGRznjI0ucwuN3NLBtsCTYgbt6z3pMTu5ufT2i0zXvCMQYeqqi+Wmm2AkkxOa0AbTdzgAPWVHafhRGK8+zWDavFaQ6vvKNJ2h7jlKnmhdp/Uh0OtLrqb12eNQdge+VTl5c7W+aFeKpjEG5wlp92G6lkzblvgyNH6UZ3jziwI6wOF17W207rcWTw7bro0vh2jxq2nncS5oF2uY7KXxnexx32vw2EG42XKvmsW7ulbHTLtZH67HlLhiVtJT0+VjJGtldlMYYLjOWttme6225tffc3uoTkivaIVW1FMc9EQ8OuOOeAwzRzScg8cm5rZHBgftLSQDY5m3+p1pl35Q1fVG0xPZ9ajRZtZ54PuemKOTRcWVposzCVraZz2yPcGN5N7mEuJsNrT1qqPwxU6t9q8rrxRig4KgpWOvUSus12Z5DnNY34STNY2JcW2v0noV9rdMQ6eXN4URv3eaLQWj8fxtqmxPjJfzyG8mXkHnNdbmvvuzt29YIIXnTW/d54ePNHVs8mtLE7dFQ/kNPYPewNfl3RQ2tl2bi4bLcG33XCZLbdoQ1OWKx0V5/6U8qXOEBAQEBAQbXCXj1H+0wfiNXteYWYvUr+7pJanZU/rt8Ypuyf31Tl5hz9b5oVwqmIQWNqS8ZqOxb31bi5bdF5pXCrnQc7Y88o1fanuhZr+aXIz+pZoVFSILv1O+T/30v8AJX4/K6mk9NJ8SeKVXYTfhlTtxK7J5Zc0BZXFh+oN1hTEsuGJuUi5zXWEkZNmvaN3mcLmzuF+IJBlW01W4stsc7wvTDeJ6fEbM0L+cBd0brCRnnb0dYuOtX1tFuHUx5a3js3KksEBBXmubSbYqVkAcM8krXObcZuTaCb232zBqqyz22ZNZbanSptUuaIPXorSL9EzRzxGz43ZhfceBB6iCQeopE7TulS01mLQ6BwtiiDEsYdE6zwBnjJ57D1ji3ocNh89wNNbRZ18WWuSN4btSWNDjur/ACLR9W69vgnMB65Pg2/a4KN5+2VWadscy52WZx0g1feUaTtD3HKVPNC7T+pDodaXXU3rs8ag7A98qnLy52t80K8VTGICCT4LxnLhd1rcpA43fHfaDxdGeDurcereJVvNV+HPOOdvZaNRRaP1hxB4Ic4C2Zpyzx9TgeG/Y4EcR0q2YrdumuPPG72QYYz0LqGok5VmUsY/LZ7WDbHcXIzMNrHjlGzeven7dpTjF9nRMtLqtw/Ph81bJ2ZbujDHXBa8NzjM2x3bQdtjtXmOJjfdVpsdqdUWeDVhgmTR0jqqqZke27YmEgkXHOkNjsNjlHnd1KOOnfeUNNgms9Vm/rsER6WqnVVa8ygWDIhzYmRt3Bx3v23cdoF3HZZSmm87yutgi1uq3dpsXaxYdEs5CgyPeBlztA5GIDZzbbHkcAOaPVZeWybdoVZdTFY6acqhnmdUOc97i5ziXOcTckneSelUufMzM7y+EeCAgICAgIMlPO6mc17CWua4OaRvDgbgj1o9iZid4bn351/zuX2j+il12+Vvj5P7mv0npabSxa6eV0haCAXW2A7SNi8mZnlC17W80vEvEBB7NGaWm0SXOgkdGXCxLbbRvttXsTMcJ1vavllsffnX/O5faP6L3rt8p+Pk/uaerqX1j3SSOLnuN3OO8npKiqmZmd5YkeCDaaOxFVaLZycM742XLsrSLXO87l7FpjhZXLesbRLNNi6tna5rqmQtcC0gkWIIsQdnQveq3y9nPkntu0qiqEBB9RSOhcHNcWuG0OaSHA9II2hHsTMd4SrR2savoRblRKBuErA4/WbZx9ZKlF7Qvrqske+7YHWzXH9Cm/0pf/tXviWT+sv8Q1mkdYVfXgjluTB4RMDP921w9RXk3tKu2pyW90YkeZSXOJc4m5JJJJ6STtJUVMzv3l8o8EBB9wzOp3B7HOa4bQ5ri1wPU4bQj2JmJ3hJKTWDpCmFhUFwHy443H6xbmPrKlF7fK6NTlj3eXTWMazTbDHPNeMkEsDGNBINxcgXO0A7+C8m0zy8vnveNplol4pZqOqfRPbJG4te03a4bwd2z2o9iZid4bf351/zuX2j+il12+Vvj5P7mu0npWbSzg6eR0jmjKC61wL3ts615MzPKu17W72l414iICAgyU1Q+kcHxucx43OY4tcPMRtR7EzE7wmGjNZ1dRAB5jmH/UZZ1vSYR7SCpxktDRXV5I57t0zXC8b6RpPVUEfZyZXviz8Lfrf0/wAvNV63aiQfBU8TD0uc9/3ZU8WXk623tCJabxTV6cuJ5nFvyG2bH62t8L13UJtM8s98178y068VCAgICAgICAgICAgICAgICAgICAgICAgICAgICAgICAgICAgICAgICAgICAgICAgICAgICAgICAgICAgICAgICAgICAgICAgICAgICAgICAgICAgICAgICAgICAgICAgICAgICAgICAgICAgICAgICAgICAgICAgICAgICAgICAgICAgICAgICAgICAgICAgICAgICAg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9878" name="Picture 6" descr="http://upload.wikimedia.org/wikipedia/it/0/08/Metro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88640"/>
            <a:ext cx="2705399" cy="961685"/>
          </a:xfrm>
          <a:prstGeom prst="rect">
            <a:avLst/>
          </a:prstGeom>
          <a:noFill/>
        </p:spPr>
      </p:pic>
      <p:pic>
        <p:nvPicPr>
          <p:cNvPr id="79879" name="Picture 7" descr="C:\Users\User\Pictures\rassegna stampa 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1268760"/>
            <a:ext cx="8208912" cy="46805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4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77827" name="Picture 3" descr="http://primacomunicazione.staffabbonamenti.com/Portals/5/prima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59" y="188640"/>
            <a:ext cx="2096873" cy="936104"/>
          </a:xfrm>
          <a:prstGeom prst="rect">
            <a:avLst/>
          </a:prstGeom>
          <a:noFill/>
        </p:spPr>
      </p:pic>
      <p:pic>
        <p:nvPicPr>
          <p:cNvPr id="77828" name="Picture 4" descr="D:\Archivio\Archivio Dys e Books\Books\Altri libri articoli di comunicazione e placement\Articoli PP\Prima comunicazione\aprile 2004\Scansione0003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1196752"/>
            <a:ext cx="3888432" cy="4641596"/>
          </a:xfrm>
          <a:prstGeom prst="rect">
            <a:avLst/>
          </a:prstGeom>
          <a:noFill/>
        </p:spPr>
      </p:pic>
      <p:pic>
        <p:nvPicPr>
          <p:cNvPr id="77829" name="Picture 5" descr="D:\Archivio\Archivio Dys e Books\Books\Altri libri articoli di comunicazione e placement\Articoli PP\Prima comunicazione\aprile 2004\Scansione0003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1196752"/>
            <a:ext cx="2736304" cy="465087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4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75778" name="Picture 2" descr="http://upload.wikimedia.org/wikipedia/commons/thumb/b/bd/Rai_Radio_2_logo_(2010).svg/550px-Rai_Radio_2_logo_(2010)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260648"/>
            <a:ext cx="2520280" cy="1328875"/>
          </a:xfrm>
          <a:prstGeom prst="rect">
            <a:avLst/>
          </a:prstGeom>
          <a:noFill/>
        </p:spPr>
      </p:pic>
      <p:pic>
        <p:nvPicPr>
          <p:cNvPr id="75779" name="Picture 3" descr="D:\Archivio\Archivio Dys e Books\Books\Altri libri articoli di comunicazione e placement\Articoli PP\rai\dispenser\Dispenser 27 11 2002 2 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3067720"/>
            <a:ext cx="7560840" cy="2737544"/>
          </a:xfrm>
          <a:prstGeom prst="rect">
            <a:avLst/>
          </a:prstGeom>
          <a:noFill/>
        </p:spPr>
      </p:pic>
      <p:pic>
        <p:nvPicPr>
          <p:cNvPr id="75780" name="Picture 4" descr="D:\Archivio\Archivio Dys e Books\Books\Altri libri articoli di comunicazione e placement\Articoli PP\rai\dispenser\Dispenser 27 11 2002 2 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1699568"/>
            <a:ext cx="7547992" cy="12477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107504" y="2060848"/>
            <a:ext cx="878497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Temporaneamente sospesa per la crescita del gruppo, </a:t>
            </a:r>
            <a:r>
              <a:rPr lang="it-IT" sz="2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Dy</a:t>
            </a:r>
            <a:r>
              <a:rPr lang="it-IT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’s </a:t>
            </a:r>
            <a:r>
              <a:rPr lang="it-IT" sz="2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Chronicles</a:t>
            </a:r>
            <a:r>
              <a:rPr lang="it-IT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tornerà con numeri annuali dedicati a specifici generi, cinematografie, prodotti o </a:t>
            </a:r>
            <a:r>
              <a:rPr lang="it-IT" sz="2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brands</a:t>
            </a:r>
            <a:r>
              <a:rPr lang="it-IT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relativi il mondo del </a:t>
            </a:r>
            <a:r>
              <a:rPr lang="it-IT" sz="2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product</a:t>
            </a:r>
            <a:r>
              <a:rPr lang="it-IT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placement e del </a:t>
            </a:r>
            <a:r>
              <a:rPr lang="it-IT" sz="2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brand</a:t>
            </a:r>
            <a:r>
              <a:rPr lang="it-IT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entertainment dal 2015 </a:t>
            </a:r>
            <a:endParaRPr lang="it-IT" sz="20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4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5" name="Rettangolo arrotondato 14">
            <a:hlinkClick r:id="rId5"/>
          </p:cNvPr>
          <p:cNvSpPr/>
          <p:nvPr/>
        </p:nvSpPr>
        <p:spPr bwMode="auto">
          <a:xfrm>
            <a:off x="2627784" y="3933056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DY’S CHRONICLES’ SITE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6" name="Rettangolo arrotondato 15">
            <a:hlinkClick r:id="rId6"/>
          </p:cNvPr>
          <p:cNvSpPr/>
          <p:nvPr/>
        </p:nvSpPr>
        <p:spPr bwMode="auto">
          <a:xfrm>
            <a:off x="2627784" y="4509120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DOWNLOAD LAST ISSUE</a:t>
            </a:r>
          </a:p>
        </p:txBody>
      </p:sp>
      <p:sp>
        <p:nvSpPr>
          <p:cNvPr id="17" name="Rettangolo arrotondato 16">
            <a:hlinkClick r:id="rId7"/>
          </p:cNvPr>
          <p:cNvSpPr/>
          <p:nvPr/>
        </p:nvSpPr>
        <p:spPr bwMode="auto">
          <a:xfrm>
            <a:off x="2627784" y="5085184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CONTACT DY’S CHRONICLES</a:t>
            </a:r>
            <a:endParaRPr kumimoji="0" lang="it-IT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" name="Picture 2" descr="D:\Archivio\Archivio immagini lavoro e affini\jmn&amp;dy DOMINA e vecchi e nuovi loghi\loghi png enrico\dyschronicles_trasp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476672"/>
            <a:ext cx="1944216" cy="13693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4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73730" name="Picture 2" descr="http://www.giornaledilecco.it/images/logo_testata/logo_GD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88640"/>
            <a:ext cx="3200400" cy="685800"/>
          </a:xfrm>
          <a:prstGeom prst="rect">
            <a:avLst/>
          </a:prstGeom>
          <a:noFill/>
        </p:spPr>
      </p:pic>
      <p:pic>
        <p:nvPicPr>
          <p:cNvPr id="73733" name="Picture 5" descr="D:\Archivio\Archivio Dys e Books\Books\Altri libri articoli di comunicazione e placement\Articoli PP\Giornale di lecco\2013\il giornale di Lecc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04664"/>
            <a:ext cx="1944216" cy="561662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4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7" name="Picture 2" descr="http://i.res.24o.it/img2013/logo_sole2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32656"/>
            <a:ext cx="3133725" cy="762000"/>
          </a:xfrm>
          <a:prstGeom prst="rect">
            <a:avLst/>
          </a:prstGeom>
          <a:noFill/>
        </p:spPr>
      </p:pic>
      <p:pic>
        <p:nvPicPr>
          <p:cNvPr id="71681" name="Picture 1" descr="D:\Archivio\Archivio Dys e Books\Books\Altri libri articoli di comunicazione e placement\Articoli PP\ilsole240re\2014-27-01\il sole 24 ore 270120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1268760"/>
            <a:ext cx="8424936" cy="458866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4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107504" y="2492896"/>
            <a:ext cx="8784976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2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Dy</a:t>
            </a:r>
            <a:r>
              <a:rPr lang="it-IT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’s News è il primo “Product Placement news website” in  internet. Pieno di scoop, gossip, </a:t>
            </a:r>
            <a:r>
              <a:rPr lang="it-IT" sz="2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bloopers…</a:t>
            </a:r>
            <a:r>
              <a:rPr lang="it-IT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il giusto sito per i malati di placement! Al momento solo in italiano, ma presto in inglese</a:t>
            </a:r>
            <a:r>
              <a:rPr lang="en-US" sz="2000" noProof="1" smtClean="0"/>
              <a:t> </a:t>
            </a:r>
          </a:p>
          <a:p>
            <a:pPr algn="ctr"/>
            <a:r>
              <a:rPr lang="it-IT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it-IT" sz="20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4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5" name="Rettangolo arrotondato 14">
            <a:hlinkClick r:id="rId5"/>
          </p:cNvPr>
          <p:cNvSpPr/>
          <p:nvPr/>
        </p:nvSpPr>
        <p:spPr bwMode="auto">
          <a:xfrm>
            <a:off x="2627784" y="3933056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DY’S NEWS’ SITE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6" name="Rettangolo arrotondato 15">
            <a:hlinkClick r:id="rId6"/>
          </p:cNvPr>
          <p:cNvSpPr/>
          <p:nvPr/>
        </p:nvSpPr>
        <p:spPr bwMode="auto">
          <a:xfrm>
            <a:off x="2627784" y="4509120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DOWNLOAD OUR BROCHURE</a:t>
            </a:r>
          </a:p>
        </p:txBody>
      </p:sp>
      <p:sp>
        <p:nvSpPr>
          <p:cNvPr id="17" name="Rettangolo arrotondato 16">
            <a:hlinkClick r:id="rId7"/>
          </p:cNvPr>
          <p:cNvSpPr/>
          <p:nvPr/>
        </p:nvSpPr>
        <p:spPr bwMode="auto">
          <a:xfrm>
            <a:off x="2627784" y="5085184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CONTACT DY’S NEWS</a:t>
            </a:r>
            <a:endParaRPr kumimoji="0" lang="it-IT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" name="Picture 2" descr="D:\Archivio\Archivio immagini lavoro e affini\jmn&amp;dy DOMINA e vecchi e nuovi loghi\loghi png enrico\dysnews_bg_trasp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620688"/>
            <a:ext cx="3391871" cy="141401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107504" y="2132856"/>
            <a:ext cx="878497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2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Dy</a:t>
            </a:r>
            <a:r>
              <a:rPr lang="it-IT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’s World è il primo e unico “Online Product Placement database” in internet. Un motore di ricerca con più di 19.000 marchi 21.000 persone e 4.000 società collegate! Queste funzionalità rendono </a:t>
            </a:r>
            <a:r>
              <a:rPr lang="it-IT" sz="2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Dy</a:t>
            </a:r>
            <a:r>
              <a:rPr lang="it-IT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’s World il perfetto punto di riferimento per lo studio di prodotti di ogni possibile punto di vista.</a:t>
            </a:r>
            <a:endParaRPr lang="en-US" sz="2000" noProof="1" smtClean="0"/>
          </a:p>
          <a:p>
            <a:pPr algn="ctr"/>
            <a:r>
              <a:rPr lang="it-IT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it-IT" sz="20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4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5" name="Rettangolo arrotondato 14">
            <a:hlinkClick r:id="rId5"/>
          </p:cNvPr>
          <p:cNvSpPr/>
          <p:nvPr/>
        </p:nvSpPr>
        <p:spPr bwMode="auto">
          <a:xfrm>
            <a:off x="2627784" y="3933056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DY’S WORLD’S SITE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6" name="Rettangolo arrotondato 15">
            <a:hlinkClick r:id="rId6"/>
          </p:cNvPr>
          <p:cNvSpPr/>
          <p:nvPr/>
        </p:nvSpPr>
        <p:spPr bwMode="auto">
          <a:xfrm>
            <a:off x="2627784" y="4509120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DOWNLOAD OUR BROCHURE</a:t>
            </a:r>
          </a:p>
        </p:txBody>
      </p:sp>
      <p:sp>
        <p:nvSpPr>
          <p:cNvPr id="17" name="Rettangolo arrotondato 16">
            <a:hlinkClick r:id="rId7"/>
          </p:cNvPr>
          <p:cNvSpPr/>
          <p:nvPr/>
        </p:nvSpPr>
        <p:spPr bwMode="auto">
          <a:xfrm>
            <a:off x="2627784" y="5085184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CONTACT DY’S WORLD</a:t>
            </a:r>
            <a:endParaRPr kumimoji="0" lang="it-IT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050" name="Picture 2" descr="D:\Archivio\Archivio immagini lavoro e affini\jmn&amp;dy DOMINA e vecchi e nuovi loghi\loghi png enrico\dysworld_hq_trasp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620688"/>
            <a:ext cx="3048000" cy="127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107504" y="2276872"/>
            <a:ext cx="878497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2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Dy</a:t>
            </a:r>
            <a:r>
              <a:rPr lang="it-IT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’s Pro mira a diventare il più grande social per il Product Placement appositamente creato per condividere informazioni e costruire un forte collegamento tra domanda e offerta </a:t>
            </a:r>
            <a:r>
              <a:rPr lang="en-US" sz="2000" noProof="1" smtClean="0"/>
              <a:t> </a:t>
            </a:r>
          </a:p>
          <a:p>
            <a:pPr algn="ctr"/>
            <a:r>
              <a:rPr lang="it-IT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it-IT" sz="20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4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5" name="Rettangolo arrotondato 14">
            <a:hlinkClick r:id="rId5"/>
          </p:cNvPr>
          <p:cNvSpPr/>
          <p:nvPr/>
        </p:nvSpPr>
        <p:spPr bwMode="auto">
          <a:xfrm>
            <a:off x="2627784" y="3933056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DY’S PRO’S SITE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6" name="Rettangolo arrotondato 15">
            <a:hlinkClick r:id="rId6"/>
          </p:cNvPr>
          <p:cNvSpPr/>
          <p:nvPr/>
        </p:nvSpPr>
        <p:spPr bwMode="auto">
          <a:xfrm>
            <a:off x="2627784" y="4509120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DOWNLOAD OUR BROCHURE</a:t>
            </a:r>
          </a:p>
        </p:txBody>
      </p:sp>
      <p:sp>
        <p:nvSpPr>
          <p:cNvPr id="17" name="Rettangolo arrotondato 16">
            <a:hlinkClick r:id="rId7"/>
          </p:cNvPr>
          <p:cNvSpPr/>
          <p:nvPr/>
        </p:nvSpPr>
        <p:spPr bwMode="auto">
          <a:xfrm>
            <a:off x="2627784" y="5085184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CONTACT DY’S PRO</a:t>
            </a:r>
            <a:endParaRPr kumimoji="0" lang="it-IT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3074" name="Picture 2" descr="D:\Archivio\Archivio immagini lavoro e affini\jmn&amp;dy DOMINA e vecchi e nuovi loghi\loghi png enrico\dyspro_hq_trasp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00139" y="548680"/>
            <a:ext cx="2640013" cy="127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arrotondato 2">
            <a:hlinkClick r:id="rId3" action="ppaction://hlinksldjump"/>
          </p:cNvPr>
          <p:cNvSpPr/>
          <p:nvPr/>
        </p:nvSpPr>
        <p:spPr bwMode="auto">
          <a:xfrm>
            <a:off x="546586" y="1124744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r>
              <a:rPr lang="it-IT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PRODUCT PLACEMENT OVERVIEW</a:t>
            </a:r>
          </a:p>
        </p:txBody>
      </p:sp>
      <p:sp>
        <p:nvSpPr>
          <p:cNvPr id="4" name="Rettangolo arrotondato 3">
            <a:hlinkClick r:id="rId4" action="ppaction://hlinksldjump"/>
          </p:cNvPr>
          <p:cNvSpPr/>
          <p:nvPr/>
        </p:nvSpPr>
        <p:spPr bwMode="auto">
          <a:xfrm>
            <a:off x="546586" y="1700808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SOME EXAMPLES</a:t>
            </a:r>
          </a:p>
        </p:txBody>
      </p:sp>
      <p:sp>
        <p:nvSpPr>
          <p:cNvPr id="5" name="Rettangolo arrotondato 4">
            <a:hlinkClick r:id="rId5" action="ppaction://hlinksldjump"/>
          </p:cNvPr>
          <p:cNvSpPr/>
          <p:nvPr/>
        </p:nvSpPr>
        <p:spPr bwMode="auto">
          <a:xfrm>
            <a:off x="546586" y="2276872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DY’S FOR YOUR COMPANY</a:t>
            </a:r>
          </a:p>
        </p:txBody>
      </p:sp>
      <p:sp>
        <p:nvSpPr>
          <p:cNvPr id="7" name="Rettangolo arrotondato 6">
            <a:hlinkClick r:id="rId6" action="ppaction://hlinksldjump"/>
          </p:cNvPr>
          <p:cNvSpPr/>
          <p:nvPr/>
        </p:nvSpPr>
        <p:spPr bwMode="auto">
          <a:xfrm>
            <a:off x="546586" y="2852936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r>
              <a:rPr lang="it-IT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DY’S FOR TV AND PRODUCTIONS</a:t>
            </a:r>
          </a:p>
        </p:txBody>
      </p:sp>
      <p:sp>
        <p:nvSpPr>
          <p:cNvPr id="8" name="Rettangolo arrotondato 7">
            <a:hlinkClick r:id="rId7" action="ppaction://hlinksldjump"/>
          </p:cNvPr>
          <p:cNvSpPr/>
          <p:nvPr/>
        </p:nvSpPr>
        <p:spPr bwMode="auto">
          <a:xfrm>
            <a:off x="546586" y="3429000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PRESS REWIEV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Rettangolo arrotondato 8">
            <a:hlinkClick r:id="rId8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323945"/>
            <a:ext cx="658822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WHAT WE DO (IN A SHADOW)</a:t>
            </a:r>
            <a:endParaRPr lang="it-IT" sz="32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8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pic>
        <p:nvPicPr>
          <p:cNvPr id="1026" name="Picture 2" descr="C:\Users\User\Pictures\sito dysworld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4008" y="980728"/>
            <a:ext cx="3538117" cy="2664296"/>
          </a:xfrm>
          <a:prstGeom prst="rect">
            <a:avLst/>
          </a:prstGeom>
          <a:noFill/>
        </p:spPr>
      </p:pic>
      <p:pic>
        <p:nvPicPr>
          <p:cNvPr id="1027" name="Picture 3" descr="C:\Users\User\Pictures\sito dyspro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12160" y="1844824"/>
            <a:ext cx="3059832" cy="2969378"/>
          </a:xfrm>
          <a:prstGeom prst="rect">
            <a:avLst/>
          </a:prstGeom>
          <a:noFill/>
        </p:spPr>
      </p:pic>
      <p:pic>
        <p:nvPicPr>
          <p:cNvPr id="1028" name="Picture 4" descr="C:\Users\User\Pictures\sito jmn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4008" y="3068960"/>
            <a:ext cx="3235097" cy="2376264"/>
          </a:xfrm>
          <a:prstGeom prst="rect">
            <a:avLst/>
          </a:prstGeom>
          <a:noFill/>
        </p:spPr>
      </p:pic>
      <p:pic>
        <p:nvPicPr>
          <p:cNvPr id="1029" name="Picture 5" descr="C:\Users\User\Pictures\sito dysnews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80112" y="2708920"/>
            <a:ext cx="3456384" cy="3083575"/>
          </a:xfrm>
          <a:prstGeom prst="rect">
            <a:avLst/>
          </a:prstGeom>
          <a:noFill/>
        </p:spPr>
      </p:pic>
      <p:sp>
        <p:nvSpPr>
          <p:cNvPr id="14" name="Rettangolo arrotondato 13">
            <a:hlinkClick r:id="rId14"/>
          </p:cNvPr>
          <p:cNvSpPr/>
          <p:nvPr/>
        </p:nvSpPr>
        <p:spPr bwMode="auto">
          <a:xfrm>
            <a:off x="539552" y="4005064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FUTURE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User\Pictures\sito jm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32656"/>
            <a:ext cx="2880320" cy="1798320"/>
          </a:xfrm>
          <a:prstGeom prst="rect">
            <a:avLst/>
          </a:prstGeom>
          <a:noFill/>
        </p:spPr>
      </p:pic>
      <p:sp>
        <p:nvSpPr>
          <p:cNvPr id="13" name="Rettangolo 12"/>
          <p:cNvSpPr/>
          <p:nvPr/>
        </p:nvSpPr>
        <p:spPr>
          <a:xfrm>
            <a:off x="107504" y="2204864"/>
            <a:ext cx="878497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JMN &amp; DY è la vostra agenzia per la gestione del </a:t>
            </a:r>
            <a:r>
              <a:rPr lang="it-IT" sz="2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product</a:t>
            </a:r>
            <a:r>
              <a:rPr lang="it-IT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placement nei film, nella televisione, negli eventi, nei videoclip, </a:t>
            </a:r>
            <a:r>
              <a:rPr lang="it-IT" sz="2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webseries</a:t>
            </a:r>
            <a:r>
              <a:rPr lang="it-IT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e altri media.</a:t>
            </a:r>
          </a:p>
          <a:p>
            <a:r>
              <a:rPr lang="it-IT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partire dalla sceneggiatura, JMN &amp; DY, analizza le migliori opportunità di inserire il vostro marchio nei film</a:t>
            </a:r>
            <a:endParaRPr lang="en-US" sz="2000" noProof="1" smtClean="0"/>
          </a:p>
          <a:p>
            <a:pPr algn="ctr"/>
            <a:r>
              <a:rPr lang="it-IT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it-IT" sz="20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D:\Archivio\Archivio GBear\pennygerryxox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5949280"/>
            <a:ext cx="720080" cy="720080"/>
          </a:xfrm>
          <a:prstGeom prst="rect">
            <a:avLst/>
          </a:prstGeom>
          <a:noFill/>
        </p:spPr>
      </p:pic>
      <p:sp>
        <p:nvSpPr>
          <p:cNvPr id="11" name="Rettangolo arrotondato 10">
            <a:hlinkClick r:id="rId5" action="ppaction://hlinksldjump"/>
          </p:cNvPr>
          <p:cNvSpPr/>
          <p:nvPr/>
        </p:nvSpPr>
        <p:spPr bwMode="auto">
          <a:xfrm>
            <a:off x="1230662" y="6165304"/>
            <a:ext cx="2520280" cy="360040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 Back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5" name="Rettangolo arrotondato 14">
            <a:hlinkClick r:id="rId6"/>
          </p:cNvPr>
          <p:cNvSpPr/>
          <p:nvPr/>
        </p:nvSpPr>
        <p:spPr bwMode="auto">
          <a:xfrm>
            <a:off x="2627784" y="3933056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JMN &amp; DY’S SITE</a:t>
            </a:r>
            <a:endParaRPr kumimoji="0" lang="it-IT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6" name="Rettangolo arrotondato 15">
            <a:hlinkClick r:id="rId7"/>
          </p:cNvPr>
          <p:cNvSpPr/>
          <p:nvPr/>
        </p:nvSpPr>
        <p:spPr bwMode="auto">
          <a:xfrm>
            <a:off x="2627784" y="4509120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r>
              <a:rPr lang="it-IT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HOW TO DO PRODUCT PLACEMENT</a:t>
            </a:r>
          </a:p>
        </p:txBody>
      </p:sp>
      <p:sp>
        <p:nvSpPr>
          <p:cNvPr id="17" name="Rettangolo arrotondato 16">
            <a:hlinkClick r:id="rId8"/>
          </p:cNvPr>
          <p:cNvSpPr/>
          <p:nvPr/>
        </p:nvSpPr>
        <p:spPr bwMode="auto">
          <a:xfrm>
            <a:off x="2627784" y="5085184"/>
            <a:ext cx="3888432" cy="504056"/>
          </a:xfrm>
          <a:prstGeom prst="roundRect">
            <a:avLst/>
          </a:prstGeom>
          <a:solidFill>
            <a:srgbClr val="0070C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VALUTATION</a:t>
            </a:r>
            <a:endParaRPr kumimoji="0" lang="it-IT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4_Struttura predefinita">
  <a:themeElements>
    <a:clrScheme name="4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Struttura predefinita">
      <a:majorFont>
        <a:latin typeface="FS Albert"/>
        <a:ea typeface=""/>
        <a:cs typeface=""/>
      </a:majorFont>
      <a:minorFont>
        <a:latin typeface="FS Alber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34958</TotalTime>
  <Words>806</Words>
  <Application>Microsoft Office PowerPoint</Application>
  <PresentationFormat>Presentazione su schermo (4:3)</PresentationFormat>
  <Paragraphs>222</Paragraphs>
  <Slides>42</Slides>
  <Notes>42</Notes>
  <HiddenSlides>41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6" baseType="lpstr">
      <vt:lpstr>Arial</vt:lpstr>
      <vt:lpstr>Calibri</vt:lpstr>
      <vt:lpstr>FS Albert</vt:lpstr>
      <vt:lpstr>4_Struttura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SkyTV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caciciaj</dc:creator>
  <cp:lastModifiedBy>Enrico Savini</cp:lastModifiedBy>
  <cp:revision>1000</cp:revision>
  <dcterms:created xsi:type="dcterms:W3CDTF">2009-10-01T10:44:44Z</dcterms:created>
  <dcterms:modified xsi:type="dcterms:W3CDTF">2014-12-05T16:36:36Z</dcterms:modified>
</cp:coreProperties>
</file>